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sldIdLst>
    <p:sldId id="256" r:id="rId5"/>
    <p:sldId id="459" r:id="rId6"/>
  </p:sldIdLst>
  <p:sldSz cx="7562850" cy="10688638"/>
  <p:notesSz cx="6810375"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4" userDrawn="1">
          <p15:clr>
            <a:srgbClr val="A4A3A4"/>
          </p15:clr>
        </p15:guide>
        <p15:guide id="2" pos="2382">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BA034E-7761-40CF-B1DB-EE06A9A7FD27}" name="Conagh MacNabb" initials="CM" userId="S::Conagh.MacNabb@graham.co.uk::a5b55d64-1a6f-419b-8415-721f0fccdf5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racy Tempest" initials="TT" lastIdx="1" clrIdx="0">
    <p:extLst>
      <p:ext uri="{19B8F6BF-5375-455C-9EA6-DF929625EA0E}">
        <p15:presenceInfo xmlns:p15="http://schemas.microsoft.com/office/powerpoint/2012/main" userId="S::Tracy.Tempest@graham.co.uk::74665367-cf32-4df1-9cbd-8df1bfcab557" providerId="AD"/>
      </p:ext>
    </p:extLst>
  </p:cmAuthor>
  <p:cmAuthor id="2" name="Sharon Mathews" initials="SM" lastIdx="3" clrIdx="1">
    <p:extLst>
      <p:ext uri="{19B8F6BF-5375-455C-9EA6-DF929625EA0E}">
        <p15:presenceInfo xmlns:p15="http://schemas.microsoft.com/office/powerpoint/2012/main" userId="S::Sharon.Mathews@graham.co.uk::ecfdcebf-fde0-4487-9925-f066d3465593" providerId="AD"/>
      </p:ext>
    </p:extLst>
  </p:cmAuthor>
  <p:cmAuthor id="3" name="Marcia Whittaker" initials="MW" lastIdx="2" clrIdx="2">
    <p:extLst>
      <p:ext uri="{19B8F6BF-5375-455C-9EA6-DF929625EA0E}">
        <p15:presenceInfo xmlns:p15="http://schemas.microsoft.com/office/powerpoint/2012/main" userId="S::Marcia.Whittaker@graham.co.uk::4bf2aa50-cf45-4dcd-bbff-03f50ffc3b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CCCCC6"/>
    <a:srgbClr val="004B4B"/>
    <a:srgbClr val="00CC00"/>
    <a:srgbClr val="33CC33"/>
    <a:srgbClr val="00CC66"/>
    <a:srgbClr val="00FF00"/>
    <a:srgbClr val="170DD9"/>
    <a:srgbClr val="00BB1E"/>
    <a:srgbClr val="99999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809D9B-C035-45A4-A7E9-C85E825DC4C9}" v="1" dt="2024-09-30T13:36:33.7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32" autoAdjust="0"/>
    <p:restoredTop sz="75364" autoAdjust="0"/>
  </p:normalViewPr>
  <p:slideViewPr>
    <p:cSldViewPr snapToGrid="0">
      <p:cViewPr varScale="1">
        <p:scale>
          <a:sx n="81" d="100"/>
          <a:sy n="81" d="100"/>
        </p:scale>
        <p:origin x="2748" y="120"/>
      </p:cViewPr>
      <p:guideLst>
        <p:guide orient="horz" pos="3344"/>
        <p:guide pos="2382"/>
      </p:guideLst>
    </p:cSldViewPr>
  </p:slid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5" Type="http://schemas.microsoft.com/office/2018/10/relationships/authors" Target="authors.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antha Key" userId="2a9d19b1-d2a0-498f-ba62-1498b3943634" providerId="ADAL" clId="{6A809D9B-C035-45A4-A7E9-C85E825DC4C9}"/>
    <pc:docChg chg="modSld">
      <pc:chgData name="Samantha Key" userId="2a9d19b1-d2a0-498f-ba62-1498b3943634" providerId="ADAL" clId="{6A809D9B-C035-45A4-A7E9-C85E825DC4C9}" dt="2024-09-30T13:37:25.309" v="131" actId="14100"/>
      <pc:docMkLst>
        <pc:docMk/>
      </pc:docMkLst>
      <pc:sldChg chg="modSp mod">
        <pc:chgData name="Samantha Key" userId="2a9d19b1-d2a0-498f-ba62-1498b3943634" providerId="ADAL" clId="{6A809D9B-C035-45A4-A7E9-C85E825DC4C9}" dt="2024-09-30T13:35:40.342" v="32" actId="20577"/>
        <pc:sldMkLst>
          <pc:docMk/>
          <pc:sldMk cId="591491912" sldId="256"/>
        </pc:sldMkLst>
        <pc:spChg chg="mod">
          <ac:chgData name="Samantha Key" userId="2a9d19b1-d2a0-498f-ba62-1498b3943634" providerId="ADAL" clId="{6A809D9B-C035-45A4-A7E9-C85E825DC4C9}" dt="2024-09-30T13:35:40.342" v="32" actId="20577"/>
          <ac:spMkLst>
            <pc:docMk/>
            <pc:sldMk cId="591491912" sldId="256"/>
            <ac:spMk id="3" creationId="{1E7A24F9-E7FE-46B4-8263-C9087F98753A}"/>
          </ac:spMkLst>
        </pc:spChg>
      </pc:sldChg>
      <pc:sldChg chg="modSp mod">
        <pc:chgData name="Samantha Key" userId="2a9d19b1-d2a0-498f-ba62-1498b3943634" providerId="ADAL" clId="{6A809D9B-C035-45A4-A7E9-C85E825DC4C9}" dt="2024-09-30T13:37:25.309" v="131" actId="14100"/>
        <pc:sldMkLst>
          <pc:docMk/>
          <pc:sldMk cId="1973041857" sldId="459"/>
        </pc:sldMkLst>
        <pc:spChg chg="mod">
          <ac:chgData name="Samantha Key" userId="2a9d19b1-d2a0-498f-ba62-1498b3943634" providerId="ADAL" clId="{6A809D9B-C035-45A4-A7E9-C85E825DC4C9}" dt="2024-09-30T13:36:57.143" v="129" actId="20577"/>
          <ac:spMkLst>
            <pc:docMk/>
            <pc:sldMk cId="1973041857" sldId="459"/>
            <ac:spMk id="23" creationId="{9B7C2B71-76AA-26B8-E14C-ECCAD66BA705}"/>
          </ac:spMkLst>
        </pc:spChg>
        <pc:picChg chg="mod">
          <ac:chgData name="Samantha Key" userId="2a9d19b1-d2a0-498f-ba62-1498b3943634" providerId="ADAL" clId="{6A809D9B-C035-45A4-A7E9-C85E825DC4C9}" dt="2024-09-30T13:37:25.309" v="131" actId="14100"/>
          <ac:picMkLst>
            <pc:docMk/>
            <pc:sldMk cId="1973041857" sldId="459"/>
            <ac:picMk id="13" creationId="{D83D4A36-5075-DCB7-A257-D9BC153C302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51163" cy="498852"/>
          </a:xfrm>
          <a:prstGeom prst="rect">
            <a:avLst/>
          </a:prstGeom>
        </p:spPr>
        <p:txBody>
          <a:bodyPr vert="horz" lIns="91425" tIns="45714" rIns="91425" bIns="45714" rtlCol="0"/>
          <a:lstStyle>
            <a:lvl1pPr algn="l">
              <a:defRPr sz="1200"/>
            </a:lvl1pPr>
          </a:lstStyle>
          <a:p>
            <a:endParaRPr lang="en-GB" dirty="0"/>
          </a:p>
        </p:txBody>
      </p:sp>
      <p:sp>
        <p:nvSpPr>
          <p:cNvPr id="3" name="Date Placeholder 2"/>
          <p:cNvSpPr>
            <a:spLocks noGrp="1"/>
          </p:cNvSpPr>
          <p:nvPr>
            <p:ph type="dt" idx="1"/>
          </p:nvPr>
        </p:nvSpPr>
        <p:spPr>
          <a:xfrm>
            <a:off x="3857638" y="1"/>
            <a:ext cx="2951163" cy="498852"/>
          </a:xfrm>
          <a:prstGeom prst="rect">
            <a:avLst/>
          </a:prstGeom>
        </p:spPr>
        <p:txBody>
          <a:bodyPr vert="horz" lIns="91425" tIns="45714" rIns="91425" bIns="45714" rtlCol="0"/>
          <a:lstStyle>
            <a:lvl1pPr algn="r">
              <a:defRPr sz="1200"/>
            </a:lvl1pPr>
          </a:lstStyle>
          <a:p>
            <a:fld id="{37F6C73B-D419-4749-92EF-E8E205CB2EE0}" type="datetimeFigureOut">
              <a:rPr lang="en-GB" smtClean="0"/>
              <a:t>30/09/2024</a:t>
            </a:fld>
            <a:endParaRPr lang="en-GB" dirty="0"/>
          </a:p>
        </p:txBody>
      </p:sp>
      <p:sp>
        <p:nvSpPr>
          <p:cNvPr id="4" name="Slide Image Placeholder 3"/>
          <p:cNvSpPr>
            <a:spLocks noGrp="1" noRot="1" noChangeAspect="1"/>
          </p:cNvSpPr>
          <p:nvPr>
            <p:ph type="sldImg" idx="2"/>
          </p:nvPr>
        </p:nvSpPr>
        <p:spPr>
          <a:xfrm>
            <a:off x="2217738" y="1241425"/>
            <a:ext cx="2374900" cy="3357563"/>
          </a:xfrm>
          <a:prstGeom prst="rect">
            <a:avLst/>
          </a:prstGeom>
          <a:noFill/>
          <a:ln w="12700">
            <a:solidFill>
              <a:prstClr val="black"/>
            </a:solidFill>
          </a:ln>
        </p:spPr>
        <p:txBody>
          <a:bodyPr vert="horz" lIns="91425" tIns="45714" rIns="91425" bIns="45714" rtlCol="0" anchor="ctr"/>
          <a:lstStyle/>
          <a:p>
            <a:endParaRPr lang="en-GB" dirty="0"/>
          </a:p>
        </p:txBody>
      </p:sp>
      <p:sp>
        <p:nvSpPr>
          <p:cNvPr id="5" name="Notes Placeholder 4"/>
          <p:cNvSpPr>
            <a:spLocks noGrp="1"/>
          </p:cNvSpPr>
          <p:nvPr>
            <p:ph type="body" sz="quarter" idx="3"/>
          </p:nvPr>
        </p:nvSpPr>
        <p:spPr>
          <a:xfrm>
            <a:off x="681038" y="4784836"/>
            <a:ext cx="5448300" cy="3914865"/>
          </a:xfrm>
          <a:prstGeom prst="rect">
            <a:avLst/>
          </a:prstGeom>
        </p:spPr>
        <p:txBody>
          <a:bodyPr vert="horz" lIns="91425" tIns="45714" rIns="91425" bIns="457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3664"/>
            <a:ext cx="2951163" cy="498851"/>
          </a:xfrm>
          <a:prstGeom prst="rect">
            <a:avLst/>
          </a:prstGeom>
        </p:spPr>
        <p:txBody>
          <a:bodyPr vert="horz" lIns="91425" tIns="45714" rIns="91425" bIns="45714"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7638" y="9443664"/>
            <a:ext cx="2951163" cy="498851"/>
          </a:xfrm>
          <a:prstGeom prst="rect">
            <a:avLst/>
          </a:prstGeom>
        </p:spPr>
        <p:txBody>
          <a:bodyPr vert="horz" lIns="91425" tIns="45714" rIns="91425" bIns="45714" rtlCol="0" anchor="b"/>
          <a:lstStyle>
            <a:lvl1pPr algn="r">
              <a:defRPr sz="1200"/>
            </a:lvl1pPr>
          </a:lstStyle>
          <a:p>
            <a:fld id="{9DA9BD54-349B-4F0E-877A-11C0D94C7FC7}" type="slidenum">
              <a:rPr lang="en-GB" smtClean="0"/>
              <a:t>‹#›</a:t>
            </a:fld>
            <a:endParaRPr lang="en-GB" dirty="0"/>
          </a:p>
        </p:txBody>
      </p:sp>
    </p:spTree>
    <p:extLst>
      <p:ext uri="{BB962C8B-B14F-4D97-AF65-F5344CB8AC3E}">
        <p14:creationId xmlns:p14="http://schemas.microsoft.com/office/powerpoint/2010/main" val="3458179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ight Triangle 7"/>
          <p:cNvSpPr/>
          <p:nvPr userDrawn="1"/>
        </p:nvSpPr>
        <p:spPr>
          <a:xfrm flipH="1">
            <a:off x="6301018" y="341905"/>
            <a:ext cx="1261832" cy="3132744"/>
          </a:xfrm>
          <a:prstGeom prst="rtTriangle">
            <a:avLst/>
          </a:prstGeom>
          <a:solidFill>
            <a:srgbClr val="004B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Picture Placeholder 9"/>
          <p:cNvSpPr>
            <a:spLocks noGrp="1"/>
          </p:cNvSpPr>
          <p:nvPr>
            <p:ph type="pic" sz="quarter" idx="10" hasCustomPrompt="1"/>
          </p:nvPr>
        </p:nvSpPr>
        <p:spPr>
          <a:xfrm>
            <a:off x="0" y="0"/>
            <a:ext cx="4656072" cy="3475038"/>
          </a:xfrm>
          <a:custGeom>
            <a:avLst/>
            <a:gdLst>
              <a:gd name="connsiteX0" fmla="*/ 0 w 5421313"/>
              <a:gd name="connsiteY0" fmla="*/ 0 h 3475038"/>
              <a:gd name="connsiteX1" fmla="*/ 5421313 w 5421313"/>
              <a:gd name="connsiteY1" fmla="*/ 0 h 3475038"/>
              <a:gd name="connsiteX2" fmla="*/ 5421313 w 5421313"/>
              <a:gd name="connsiteY2" fmla="*/ 3475038 h 3475038"/>
              <a:gd name="connsiteX3" fmla="*/ 0 w 5421313"/>
              <a:gd name="connsiteY3" fmla="*/ 3475038 h 3475038"/>
              <a:gd name="connsiteX4" fmla="*/ 0 w 5421313"/>
              <a:gd name="connsiteY4" fmla="*/ 0 h 3475038"/>
              <a:gd name="connsiteX0" fmla="*/ 0 w 5421313"/>
              <a:gd name="connsiteY0" fmla="*/ 0 h 3475038"/>
              <a:gd name="connsiteX1" fmla="*/ 5421313 w 5421313"/>
              <a:gd name="connsiteY1" fmla="*/ 0 h 3475038"/>
              <a:gd name="connsiteX2" fmla="*/ 3255846 w 5421313"/>
              <a:gd name="connsiteY2" fmla="*/ 3475038 h 3475038"/>
              <a:gd name="connsiteX3" fmla="*/ 0 w 5421313"/>
              <a:gd name="connsiteY3" fmla="*/ 3475038 h 3475038"/>
              <a:gd name="connsiteX4" fmla="*/ 0 w 5421313"/>
              <a:gd name="connsiteY4" fmla="*/ 0 h 3475038"/>
              <a:gd name="connsiteX0" fmla="*/ 0 w 4672354"/>
              <a:gd name="connsiteY0" fmla="*/ 0 h 3475038"/>
              <a:gd name="connsiteX1" fmla="*/ 4672354 w 4672354"/>
              <a:gd name="connsiteY1" fmla="*/ 0 h 3475038"/>
              <a:gd name="connsiteX2" fmla="*/ 3255846 w 4672354"/>
              <a:gd name="connsiteY2" fmla="*/ 3475038 h 3475038"/>
              <a:gd name="connsiteX3" fmla="*/ 0 w 4672354"/>
              <a:gd name="connsiteY3" fmla="*/ 3475038 h 3475038"/>
              <a:gd name="connsiteX4" fmla="*/ 0 w 4672354"/>
              <a:gd name="connsiteY4" fmla="*/ 0 h 3475038"/>
              <a:gd name="connsiteX0" fmla="*/ 0 w 4656072"/>
              <a:gd name="connsiteY0" fmla="*/ 0 h 3475038"/>
              <a:gd name="connsiteX1" fmla="*/ 4656072 w 4656072"/>
              <a:gd name="connsiteY1" fmla="*/ 0 h 3475038"/>
              <a:gd name="connsiteX2" fmla="*/ 3255846 w 4656072"/>
              <a:gd name="connsiteY2" fmla="*/ 3475038 h 3475038"/>
              <a:gd name="connsiteX3" fmla="*/ 0 w 4656072"/>
              <a:gd name="connsiteY3" fmla="*/ 3475038 h 3475038"/>
              <a:gd name="connsiteX4" fmla="*/ 0 w 4656072"/>
              <a:gd name="connsiteY4" fmla="*/ 0 h 3475038"/>
              <a:gd name="connsiteX0" fmla="*/ 0 w 4656072"/>
              <a:gd name="connsiteY0" fmla="*/ 0 h 3475038"/>
              <a:gd name="connsiteX1" fmla="*/ 4656072 w 4656072"/>
              <a:gd name="connsiteY1" fmla="*/ 0 h 3475038"/>
              <a:gd name="connsiteX2" fmla="*/ 3239565 w 4656072"/>
              <a:gd name="connsiteY2" fmla="*/ 3475038 h 3475038"/>
              <a:gd name="connsiteX3" fmla="*/ 0 w 4656072"/>
              <a:gd name="connsiteY3" fmla="*/ 3475038 h 3475038"/>
              <a:gd name="connsiteX4" fmla="*/ 0 w 4656072"/>
              <a:gd name="connsiteY4" fmla="*/ 0 h 3475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6072" h="3475038">
                <a:moveTo>
                  <a:pt x="0" y="0"/>
                </a:moveTo>
                <a:lnTo>
                  <a:pt x="4656072" y="0"/>
                </a:lnTo>
                <a:lnTo>
                  <a:pt x="3239565" y="3475038"/>
                </a:lnTo>
                <a:lnTo>
                  <a:pt x="0" y="3475038"/>
                </a:lnTo>
                <a:lnTo>
                  <a:pt x="0" y="0"/>
                </a:lnTo>
                <a:close/>
              </a:path>
            </a:pathLst>
          </a:custGeom>
          <a:ln>
            <a:noFill/>
          </a:ln>
        </p:spPr>
        <p:txBody>
          <a:bodyPr>
            <a:normAutofit/>
          </a:bodyPr>
          <a:lstStyle>
            <a:lvl1pPr marL="0" indent="0">
              <a:buNone/>
              <a:defRPr sz="1800"/>
            </a:lvl1pPr>
          </a:lstStyle>
          <a:p>
            <a:r>
              <a:rPr lang="en-US" dirty="0"/>
              <a:t>Insert Picture of Project here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32354" y="-786369"/>
            <a:ext cx="5009093" cy="4586640"/>
          </a:xfrm>
          <a:prstGeom prst="rect">
            <a:avLst/>
          </a:prstGeom>
        </p:spPr>
      </p:pic>
      <p:sp>
        <p:nvSpPr>
          <p:cNvPr id="12" name="Text Placeholder 11"/>
          <p:cNvSpPr>
            <a:spLocks noGrp="1"/>
          </p:cNvSpPr>
          <p:nvPr>
            <p:ph type="body" sz="quarter" idx="11" hasCustomPrompt="1"/>
          </p:nvPr>
        </p:nvSpPr>
        <p:spPr>
          <a:xfrm>
            <a:off x="3867279" y="1302500"/>
            <a:ext cx="2857063" cy="1237373"/>
          </a:xfrm>
        </p:spPr>
        <p:txBody>
          <a:bodyPr anchor="b">
            <a:noAutofit/>
          </a:bodyPr>
          <a:lstStyle>
            <a:lvl1pPr marL="0" indent="0" algn="dist">
              <a:buNone/>
              <a:defRPr sz="2800" b="1">
                <a:solidFill>
                  <a:schemeClr val="bg1"/>
                </a:solidFill>
                <a:latin typeface="Verdana"/>
                <a:cs typeface="Verdana"/>
              </a:defRPr>
            </a:lvl1pPr>
            <a:lvl2pPr marL="457200" indent="0">
              <a:buNone/>
              <a:defRPr sz="2000">
                <a:latin typeface="Verdana"/>
                <a:cs typeface="Verdana"/>
              </a:defRPr>
            </a:lvl2pPr>
            <a:lvl3pPr marL="914400" indent="0">
              <a:buNone/>
              <a:defRPr sz="2000">
                <a:latin typeface="Verdana"/>
                <a:cs typeface="Verdana"/>
              </a:defRPr>
            </a:lvl3pPr>
            <a:lvl4pPr marL="1371600" indent="0">
              <a:buNone/>
              <a:defRPr sz="2000">
                <a:latin typeface="Verdana"/>
                <a:cs typeface="Verdana"/>
              </a:defRPr>
            </a:lvl4pPr>
            <a:lvl5pPr marL="1828800" indent="0">
              <a:buNone/>
              <a:defRPr sz="2000">
                <a:latin typeface="Verdana"/>
                <a:cs typeface="Verdana"/>
              </a:defRPr>
            </a:lvl5pPr>
          </a:lstStyle>
          <a:p>
            <a:pPr lvl="0"/>
            <a:r>
              <a:rPr lang="ga-IE"/>
              <a:t>Project Title</a:t>
            </a:r>
            <a:endParaRPr lang="en-US"/>
          </a:p>
        </p:txBody>
      </p:sp>
      <p:sp>
        <p:nvSpPr>
          <p:cNvPr id="17" name="Text Placeholder 16"/>
          <p:cNvSpPr>
            <a:spLocks noGrp="1"/>
          </p:cNvSpPr>
          <p:nvPr>
            <p:ph type="body" sz="quarter" idx="12" hasCustomPrompt="1"/>
          </p:nvPr>
        </p:nvSpPr>
        <p:spPr>
          <a:xfrm>
            <a:off x="3646611" y="3271874"/>
            <a:ext cx="1433513" cy="268288"/>
          </a:xfrm>
        </p:spPr>
        <p:txBody>
          <a:bodyPr>
            <a:noAutofit/>
          </a:bodyPr>
          <a:lstStyle>
            <a:lvl1pPr marL="0" indent="0" algn="r">
              <a:buNone/>
              <a:defRPr sz="900" b="1" baseline="0">
                <a:solidFill>
                  <a:srgbClr val="FFFFFF"/>
                </a:solidFill>
                <a:latin typeface="Verdana"/>
                <a:cs typeface="Verdana"/>
              </a:defRPr>
            </a:lvl1pPr>
          </a:lstStyle>
          <a:p>
            <a:pPr lvl="0"/>
            <a:r>
              <a:rPr lang="en-US"/>
              <a:t>Issue No.</a:t>
            </a:r>
          </a:p>
        </p:txBody>
      </p:sp>
      <p:sp>
        <p:nvSpPr>
          <p:cNvPr id="23" name="Text Placeholder 22"/>
          <p:cNvSpPr>
            <a:spLocks noGrp="1"/>
          </p:cNvSpPr>
          <p:nvPr>
            <p:ph type="body" sz="quarter" idx="13" hasCustomPrompt="1"/>
          </p:nvPr>
        </p:nvSpPr>
        <p:spPr>
          <a:xfrm>
            <a:off x="5307339" y="3271838"/>
            <a:ext cx="1108075" cy="268324"/>
          </a:xfrm>
        </p:spPr>
        <p:txBody>
          <a:bodyPr>
            <a:noAutofit/>
          </a:bodyPr>
          <a:lstStyle>
            <a:lvl1pPr marL="0" indent="0">
              <a:buNone/>
              <a:defRPr sz="900" b="1" baseline="0">
                <a:solidFill>
                  <a:srgbClr val="FFFFFF"/>
                </a:solidFill>
                <a:latin typeface="Verdana"/>
                <a:cs typeface="Verdana"/>
              </a:defRPr>
            </a:lvl1pPr>
            <a:lvl2pPr marL="457200" indent="0">
              <a:buNone/>
              <a:defRPr/>
            </a:lvl2pPr>
            <a:lvl3pPr marL="914400" indent="0">
              <a:buNone/>
              <a:defRPr/>
            </a:lvl3pPr>
            <a:lvl4pPr marL="1371600" indent="0">
              <a:buNone/>
              <a:defRPr/>
            </a:lvl4pPr>
            <a:lvl5pPr marL="1828800" indent="0">
              <a:buNone/>
              <a:defRPr/>
            </a:lvl5pPr>
          </a:lstStyle>
          <a:p>
            <a:pPr lvl="0"/>
            <a:r>
              <a:rPr lang="en-US"/>
              <a:t>Month &amp; </a:t>
            </a:r>
            <a:r>
              <a:rPr lang="en-US" err="1"/>
              <a:t>Yr</a:t>
            </a:r>
            <a:endParaRPr lang="en-US"/>
          </a:p>
        </p:txBody>
      </p:sp>
      <p:sp>
        <p:nvSpPr>
          <p:cNvPr id="27" name="Text Placeholder 14"/>
          <p:cNvSpPr>
            <a:spLocks noGrp="1"/>
          </p:cNvSpPr>
          <p:nvPr>
            <p:ph type="body" sz="quarter" idx="14" hasCustomPrompt="1"/>
          </p:nvPr>
        </p:nvSpPr>
        <p:spPr>
          <a:xfrm>
            <a:off x="312005" y="3972626"/>
            <a:ext cx="3402874" cy="6186870"/>
          </a:xfrm>
        </p:spPr>
        <p:txBody>
          <a:bodyPr numCol="1">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000" baseline="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ga-IE"/>
              <a:t>Insert text boxes and images in the two column space.</a:t>
            </a:r>
          </a:p>
          <a:p>
            <a:pPr lvl="0"/>
            <a:endParaRPr lang="ga-IE"/>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ga-IE"/>
              <a:t>Headings in either Green (R0 G187 B30) or Teal (R0 G75 B75) , Bold, size 12 (Verdana)</a:t>
            </a:r>
            <a:endParaRPr lang="en-US"/>
          </a:p>
          <a:p>
            <a:pPr lvl="0"/>
            <a:endParaRPr lang="en-US"/>
          </a:p>
          <a:p>
            <a:pPr lvl="0"/>
            <a:r>
              <a:rPr lang="en-US"/>
              <a:t>All other text in size 9 Verdana regular</a:t>
            </a:r>
          </a:p>
          <a:p>
            <a:pPr lvl="0"/>
            <a:endParaRPr lang="en-US"/>
          </a:p>
        </p:txBody>
      </p:sp>
      <p:sp>
        <p:nvSpPr>
          <p:cNvPr id="28" name="Text Placeholder 14"/>
          <p:cNvSpPr>
            <a:spLocks noGrp="1"/>
          </p:cNvSpPr>
          <p:nvPr>
            <p:ph type="body" sz="quarter" idx="15" hasCustomPrompt="1"/>
          </p:nvPr>
        </p:nvSpPr>
        <p:spPr>
          <a:xfrm>
            <a:off x="3867279" y="3972625"/>
            <a:ext cx="3402874" cy="6186871"/>
          </a:xfrm>
        </p:spPr>
        <p:txBody>
          <a:bodyPr numCol="1">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000" baseline="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ga-IE"/>
              <a:t>Insert text and images in the two column space.</a:t>
            </a:r>
          </a:p>
          <a:p>
            <a:pPr lvl="0"/>
            <a:endParaRPr lang="ga-IE"/>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ga-IE"/>
              <a:t>Headings in either Green (R0 G187 B30) or Teal (R0 G75 B75) , Bold, size 12 (Verdana)</a:t>
            </a:r>
            <a:endParaRPr lang="en-US"/>
          </a:p>
          <a:p>
            <a:pPr lvl="0"/>
            <a:endParaRPr lang="en-US"/>
          </a:p>
          <a:p>
            <a:pPr lvl="0"/>
            <a:r>
              <a:rPr lang="en-US"/>
              <a:t>All other text in size 9 Verdana regular</a:t>
            </a:r>
          </a:p>
          <a:p>
            <a:pPr lvl="0"/>
            <a:endParaRPr lang="en-US"/>
          </a:p>
        </p:txBody>
      </p:sp>
      <p:pic>
        <p:nvPicPr>
          <p:cNvPr id="3" name="Picture 2" descr="A picture containing drawing&#10;&#10;Description automatically generated">
            <a:extLst>
              <a:ext uri="{FF2B5EF4-FFF2-40B4-BE49-F238E27FC236}">
                <a16:creationId xmlns:a16="http://schemas.microsoft.com/office/drawing/2014/main" id="{38DA63B3-0B46-4B2E-A038-E6968009484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48726" y="305017"/>
            <a:ext cx="2040309" cy="498114"/>
          </a:xfrm>
          <a:prstGeom prst="rect">
            <a:avLst/>
          </a:prstGeom>
        </p:spPr>
      </p:pic>
    </p:spTree>
    <p:extLst>
      <p:ext uri="{BB962C8B-B14F-4D97-AF65-F5344CB8AC3E}">
        <p14:creationId xmlns:p14="http://schemas.microsoft.com/office/powerpoint/2010/main" val="3853688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0" y="9682797"/>
            <a:ext cx="7562851" cy="1026023"/>
          </a:xfrm>
          <a:prstGeom prst="rect">
            <a:avLst/>
          </a:prstGeom>
          <a:solidFill>
            <a:srgbClr val="CCCC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999993"/>
              </a:solidFill>
            </a:endParaRPr>
          </a:p>
        </p:txBody>
      </p:sp>
      <p:sp>
        <p:nvSpPr>
          <p:cNvPr id="9" name="TextBox 8"/>
          <p:cNvSpPr txBox="1"/>
          <p:nvPr userDrawn="1"/>
        </p:nvSpPr>
        <p:spPr>
          <a:xfrm>
            <a:off x="5272454" y="10422240"/>
            <a:ext cx="2090786" cy="215444"/>
          </a:xfrm>
          <a:prstGeom prst="rect">
            <a:avLst/>
          </a:prstGeom>
          <a:noFill/>
        </p:spPr>
        <p:txBody>
          <a:bodyPr wrap="square" rtlCol="0">
            <a:spAutoFit/>
          </a:bodyPr>
          <a:lstStyle/>
          <a:p>
            <a:pPr algn="r"/>
            <a:r>
              <a:rPr lang="en-GB" sz="800" dirty="0">
                <a:solidFill>
                  <a:srgbClr val="004B4B"/>
                </a:solidFill>
                <a:latin typeface="Verdana"/>
                <a:ea typeface="Verdana" panose="020B0604030504040204" pitchFamily="34" charset="0"/>
                <a:cs typeface="Verdana"/>
              </a:rPr>
              <a:t>Visit us at </a:t>
            </a:r>
            <a:r>
              <a:rPr lang="en-GB" sz="800" b="1" dirty="0">
                <a:solidFill>
                  <a:srgbClr val="FFFFFF"/>
                </a:solidFill>
                <a:latin typeface="Verdana"/>
                <a:ea typeface="Verdana" panose="020B0604030504040204" pitchFamily="34" charset="0"/>
                <a:cs typeface="Verdana"/>
              </a:rPr>
              <a:t>graham.co.uk</a:t>
            </a:r>
          </a:p>
        </p:txBody>
      </p:sp>
      <p:sp>
        <p:nvSpPr>
          <p:cNvPr id="15" name="Text Placeholder 14"/>
          <p:cNvSpPr>
            <a:spLocks noGrp="1"/>
          </p:cNvSpPr>
          <p:nvPr>
            <p:ph type="body" sz="quarter" idx="10" hasCustomPrompt="1"/>
          </p:nvPr>
        </p:nvSpPr>
        <p:spPr>
          <a:xfrm>
            <a:off x="279441" y="439595"/>
            <a:ext cx="3402874" cy="7880122"/>
          </a:xfrm>
        </p:spPr>
        <p:txBody>
          <a:bodyPr numCol="1">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000" baseline="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ga-IE"/>
              <a:t>Insert text boxes and images in the two column space.</a:t>
            </a:r>
          </a:p>
          <a:p>
            <a:pPr lvl="0"/>
            <a:endParaRPr lang="ga-IE"/>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ga-IE"/>
              <a:t>Headings in either Green (R0 G187 B30) or Teal (R0 G75 B75) , Bold, size 12 (Verdana)</a:t>
            </a:r>
            <a:endParaRPr lang="en-US"/>
          </a:p>
          <a:p>
            <a:pPr lvl="0"/>
            <a:endParaRPr lang="en-US"/>
          </a:p>
          <a:p>
            <a:pPr lvl="0"/>
            <a:r>
              <a:rPr lang="en-US"/>
              <a:t>All other text in size 9 Verdana regular</a:t>
            </a:r>
          </a:p>
          <a:p>
            <a:pPr lvl="0"/>
            <a:endParaRPr lang="en-US"/>
          </a:p>
        </p:txBody>
      </p:sp>
      <p:sp>
        <p:nvSpPr>
          <p:cNvPr id="20" name="Text Placeholder 14"/>
          <p:cNvSpPr>
            <a:spLocks noGrp="1"/>
          </p:cNvSpPr>
          <p:nvPr>
            <p:ph type="body" sz="quarter" idx="13" hasCustomPrompt="1"/>
          </p:nvPr>
        </p:nvSpPr>
        <p:spPr>
          <a:xfrm>
            <a:off x="3834715" y="439595"/>
            <a:ext cx="3402874" cy="7880122"/>
          </a:xfrm>
        </p:spPr>
        <p:txBody>
          <a:bodyPr numCol="1">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000" baseline="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ga-IE"/>
              <a:t>Insert text and images in the two column space.</a:t>
            </a:r>
          </a:p>
          <a:p>
            <a:pPr lvl="0"/>
            <a:endParaRPr lang="ga-IE"/>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ga-IE"/>
              <a:t>Headings in either Green (R0 G187 B30) or Teal (R0 G75 B75) , Bold, size 12 (Verdana)</a:t>
            </a:r>
            <a:endParaRPr lang="en-US"/>
          </a:p>
          <a:p>
            <a:pPr lvl="0"/>
            <a:endParaRPr lang="en-US"/>
          </a:p>
          <a:p>
            <a:pPr lvl="0"/>
            <a:r>
              <a:rPr lang="en-US"/>
              <a:t>All other text in size 9 Verdana regular</a:t>
            </a:r>
          </a:p>
          <a:p>
            <a:pPr lvl="0"/>
            <a:endParaRPr lang="en-US"/>
          </a:p>
        </p:txBody>
      </p:sp>
      <p:pic>
        <p:nvPicPr>
          <p:cNvPr id="17" name="Picture 16">
            <a:extLst>
              <a:ext uri="{FF2B5EF4-FFF2-40B4-BE49-F238E27FC236}">
                <a16:creationId xmlns:a16="http://schemas.microsoft.com/office/drawing/2014/main" id="{82228FCB-896A-4538-9686-9FC2FD51AC4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06711" y="9878196"/>
            <a:ext cx="1056529" cy="257937"/>
          </a:xfrm>
          <a:prstGeom prst="rect">
            <a:avLst/>
          </a:prstGeom>
        </p:spPr>
      </p:pic>
    </p:spTree>
    <p:extLst>
      <p:ext uri="{BB962C8B-B14F-4D97-AF65-F5344CB8AC3E}">
        <p14:creationId xmlns:p14="http://schemas.microsoft.com/office/powerpoint/2010/main" val="2308240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7214" y="1749276"/>
            <a:ext cx="6428423" cy="3721230"/>
          </a:xfrm>
        </p:spPr>
        <p:txBody>
          <a:bodyPr anchor="b"/>
          <a:lstStyle>
            <a:lvl1pPr algn="ctr">
              <a:defRPr sz="4959"/>
            </a:lvl1pPr>
          </a:lstStyle>
          <a:p>
            <a:r>
              <a:rPr lang="en-US"/>
              <a:t>Click to edit Master title style</a:t>
            </a:r>
          </a:p>
        </p:txBody>
      </p:sp>
      <p:sp>
        <p:nvSpPr>
          <p:cNvPr id="3" name="Subtitle 2"/>
          <p:cNvSpPr>
            <a:spLocks noGrp="1"/>
          </p:cNvSpPr>
          <p:nvPr>
            <p:ph type="subTitle" idx="1"/>
          </p:nvPr>
        </p:nvSpPr>
        <p:spPr>
          <a:xfrm>
            <a:off x="945357" y="5614011"/>
            <a:ext cx="5672137" cy="2580612"/>
          </a:xfrm>
        </p:spPr>
        <p:txBody>
          <a:bodyPr/>
          <a:lstStyle>
            <a:lvl1pPr marL="0" indent="0" algn="ctr">
              <a:buNone/>
              <a:defRPr sz="1983"/>
            </a:lvl1pPr>
            <a:lvl2pPr marL="377854" indent="0" algn="ctr">
              <a:buNone/>
              <a:defRPr sz="1653"/>
            </a:lvl2pPr>
            <a:lvl3pPr marL="755707" indent="0" algn="ctr">
              <a:buNone/>
              <a:defRPr sz="1488"/>
            </a:lvl3pPr>
            <a:lvl4pPr marL="1133562" indent="0" algn="ctr">
              <a:buNone/>
              <a:defRPr sz="1323"/>
            </a:lvl4pPr>
            <a:lvl5pPr marL="1511415" indent="0" algn="ctr">
              <a:buNone/>
              <a:defRPr sz="1323"/>
            </a:lvl5pPr>
            <a:lvl6pPr marL="1889269" indent="0" algn="ctr">
              <a:buNone/>
              <a:defRPr sz="1323"/>
            </a:lvl6pPr>
            <a:lvl7pPr marL="2267123" indent="0" algn="ctr">
              <a:buNone/>
              <a:defRPr sz="1323"/>
            </a:lvl7pPr>
            <a:lvl8pPr marL="2644977" indent="0" algn="ctr">
              <a:buNone/>
              <a:defRPr sz="1323"/>
            </a:lvl8pPr>
            <a:lvl9pPr marL="3022831" indent="0" algn="ctr">
              <a:buNone/>
              <a:defRPr sz="1323"/>
            </a:lvl9pPr>
          </a:lstStyle>
          <a:p>
            <a:r>
              <a:rPr lang="en-US"/>
              <a:t>Click to edit Master subtitle style</a:t>
            </a:r>
          </a:p>
        </p:txBody>
      </p:sp>
      <p:sp>
        <p:nvSpPr>
          <p:cNvPr id="4" name="Date Placeholder 3"/>
          <p:cNvSpPr>
            <a:spLocks noGrp="1"/>
          </p:cNvSpPr>
          <p:nvPr>
            <p:ph type="dt" sz="half" idx="10"/>
          </p:nvPr>
        </p:nvSpPr>
        <p:spPr/>
        <p:txBody>
          <a:bodyPr/>
          <a:lstStyle/>
          <a:p>
            <a:fld id="{B71C8E15-2AC8-4785-8597-0D56DA5D381A}" type="datetimeFigureOut">
              <a:rPr lang="en-GB" smtClean="0"/>
              <a:t>30/09/2024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FE4A705-533F-49CE-BDE2-6AFF5B4C5049}" type="slidenum">
              <a:rPr lang="en-GB" smtClean="0"/>
              <a:t>‹#›</a:t>
            </a:fld>
            <a:endParaRPr lang="en-GB" dirty="0"/>
          </a:p>
        </p:txBody>
      </p:sp>
    </p:spTree>
    <p:extLst>
      <p:ext uri="{BB962C8B-B14F-4D97-AF65-F5344CB8AC3E}">
        <p14:creationId xmlns:p14="http://schemas.microsoft.com/office/powerpoint/2010/main" val="30438489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8143" y="428041"/>
            <a:ext cx="6806565" cy="1781440"/>
          </a:xfrm>
          <a:prstGeom prst="rect">
            <a:avLst/>
          </a:prstGeom>
        </p:spPr>
        <p:txBody>
          <a:bodyPr vert="horz" lIns="91440" tIns="45720" rIns="91440" bIns="45720" rtlCol="0" anchor="ctr">
            <a:normAutofit/>
          </a:bodyPr>
          <a:lstStyle/>
          <a:p>
            <a:r>
              <a:rPr lang="ga-IE"/>
              <a:t>Click to edit Master title style</a:t>
            </a:r>
            <a:endParaRPr lang="en-US"/>
          </a:p>
        </p:txBody>
      </p:sp>
      <p:sp>
        <p:nvSpPr>
          <p:cNvPr id="3" name="Text Placeholder 2"/>
          <p:cNvSpPr>
            <a:spLocks noGrp="1"/>
          </p:cNvSpPr>
          <p:nvPr>
            <p:ph type="body" idx="1"/>
          </p:nvPr>
        </p:nvSpPr>
        <p:spPr>
          <a:xfrm>
            <a:off x="378143" y="2494018"/>
            <a:ext cx="6806565" cy="7054007"/>
          </a:xfrm>
          <a:prstGeom prst="rect">
            <a:avLst/>
          </a:prstGeom>
        </p:spPr>
        <p:txBody>
          <a:bodyPr vert="horz" lIns="91440" tIns="45720" rIns="91440" bIns="45720" rtlCol="0">
            <a:normAutofit/>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2"/>
          </p:nvPr>
        </p:nvSpPr>
        <p:spPr>
          <a:xfrm>
            <a:off x="378143" y="9906786"/>
            <a:ext cx="1764665" cy="569071"/>
          </a:xfrm>
          <a:prstGeom prst="rect">
            <a:avLst/>
          </a:prstGeom>
        </p:spPr>
        <p:txBody>
          <a:bodyPr vert="horz" lIns="91440" tIns="45720" rIns="91440" bIns="45720" rtlCol="0" anchor="ctr"/>
          <a:lstStyle>
            <a:lvl1pPr algn="l">
              <a:defRPr sz="1200">
                <a:solidFill>
                  <a:schemeClr val="tx1">
                    <a:tint val="75000"/>
                  </a:schemeClr>
                </a:solidFill>
                <a:latin typeface="Verdana"/>
                <a:cs typeface="Verdana"/>
              </a:defRPr>
            </a:lvl1pPr>
          </a:lstStyle>
          <a:p>
            <a:fld id="{CF642051-127C-5145-9FAB-EA6D521FA358}" type="datetimeFigureOut">
              <a:rPr lang="en-US" smtClean="0"/>
              <a:pPr/>
              <a:t>9/30/2024</a:t>
            </a:fld>
            <a:endParaRPr lang="en-US" dirty="0"/>
          </a:p>
        </p:txBody>
      </p:sp>
      <p:sp>
        <p:nvSpPr>
          <p:cNvPr id="5" name="Footer Placeholder 4"/>
          <p:cNvSpPr>
            <a:spLocks noGrp="1"/>
          </p:cNvSpPr>
          <p:nvPr>
            <p:ph type="ftr" sz="quarter" idx="3"/>
          </p:nvPr>
        </p:nvSpPr>
        <p:spPr>
          <a:xfrm>
            <a:off x="2583974" y="9906786"/>
            <a:ext cx="2394903" cy="569071"/>
          </a:xfrm>
          <a:prstGeom prst="rect">
            <a:avLst/>
          </a:prstGeom>
        </p:spPr>
        <p:txBody>
          <a:bodyPr vert="horz" lIns="91440" tIns="45720" rIns="91440" bIns="45720" rtlCol="0" anchor="ctr"/>
          <a:lstStyle>
            <a:lvl1pPr algn="ctr">
              <a:defRPr sz="1200">
                <a:solidFill>
                  <a:schemeClr val="tx1">
                    <a:tint val="75000"/>
                  </a:schemeClr>
                </a:solidFill>
                <a:latin typeface="Verdana"/>
                <a:cs typeface="Verdana"/>
              </a:defRPr>
            </a:lvl1pPr>
          </a:lstStyle>
          <a:p>
            <a:endParaRPr lang="en-US" dirty="0"/>
          </a:p>
        </p:txBody>
      </p:sp>
      <p:sp>
        <p:nvSpPr>
          <p:cNvPr id="6" name="Slide Number Placeholder 5"/>
          <p:cNvSpPr>
            <a:spLocks noGrp="1"/>
          </p:cNvSpPr>
          <p:nvPr>
            <p:ph type="sldNum" sz="quarter" idx="4"/>
          </p:nvPr>
        </p:nvSpPr>
        <p:spPr>
          <a:xfrm>
            <a:off x="5420043" y="9906786"/>
            <a:ext cx="1764665" cy="569071"/>
          </a:xfrm>
          <a:prstGeom prst="rect">
            <a:avLst/>
          </a:prstGeom>
        </p:spPr>
        <p:txBody>
          <a:bodyPr vert="horz" lIns="91440" tIns="45720" rIns="91440" bIns="45720" rtlCol="0" anchor="ctr"/>
          <a:lstStyle>
            <a:lvl1pPr algn="r">
              <a:defRPr sz="1200">
                <a:solidFill>
                  <a:schemeClr val="tx1">
                    <a:tint val="75000"/>
                  </a:schemeClr>
                </a:solidFill>
                <a:latin typeface="Verdana"/>
                <a:cs typeface="Verdana"/>
              </a:defRPr>
            </a:lvl1pPr>
          </a:lstStyle>
          <a:p>
            <a:fld id="{D224D851-B37C-464F-974E-B92A5B87857C}" type="slidenum">
              <a:rPr lang="en-US" smtClean="0"/>
              <a:pPr/>
              <a:t>‹#›</a:t>
            </a:fld>
            <a:endParaRPr lang="en-US" dirty="0"/>
          </a:p>
        </p:txBody>
      </p:sp>
    </p:spTree>
    <p:extLst>
      <p:ext uri="{BB962C8B-B14F-4D97-AF65-F5344CB8AC3E}">
        <p14:creationId xmlns:p14="http://schemas.microsoft.com/office/powerpoint/2010/main" val="13695971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457200" rtl="0" eaLnBrk="1" latinLnBrk="0" hangingPunct="1">
        <a:spcBef>
          <a:spcPct val="0"/>
        </a:spcBef>
        <a:buNone/>
        <a:defRPr sz="4400" kern="1200">
          <a:solidFill>
            <a:schemeClr val="tx1"/>
          </a:solidFill>
          <a:latin typeface="Verdana"/>
          <a:ea typeface="+mj-ea"/>
          <a:cs typeface="Verdan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Verdana"/>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Verdana"/>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Verdana"/>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hyperlink" Target="mailto:buildingsouthcustomerrelations@graham.co.uk" TargetMode="External"/><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1"/>
          </p:nvPr>
        </p:nvSpPr>
        <p:spPr>
          <a:xfrm>
            <a:off x="3717792" y="1876149"/>
            <a:ext cx="3284393" cy="601923"/>
          </a:xfrm>
        </p:spPr>
        <p:txBody>
          <a:bodyPr/>
          <a:lstStyle/>
          <a:p>
            <a:pPr algn="ctr"/>
            <a:r>
              <a:rPr lang="en-US" sz="2400" dirty="0">
                <a:ea typeface="Verdana"/>
              </a:rPr>
              <a:t>Lakes Estate Renewal Project</a:t>
            </a:r>
          </a:p>
        </p:txBody>
      </p:sp>
      <p:sp>
        <p:nvSpPr>
          <p:cNvPr id="6" name="Text Placeholder 15">
            <a:extLst>
              <a:ext uri="{FF2B5EF4-FFF2-40B4-BE49-F238E27FC236}">
                <a16:creationId xmlns:a16="http://schemas.microsoft.com/office/drawing/2014/main" id="{F6503C84-4196-4246-BACC-F85FC02953B8}"/>
              </a:ext>
            </a:extLst>
          </p:cNvPr>
          <p:cNvSpPr txBox="1">
            <a:spLocks/>
          </p:cNvSpPr>
          <p:nvPr/>
        </p:nvSpPr>
        <p:spPr>
          <a:xfrm>
            <a:off x="3590143" y="4007389"/>
            <a:ext cx="3972707" cy="6681249"/>
          </a:xfrm>
          <a:prstGeom prst="rect">
            <a:avLst/>
          </a:prstGeom>
        </p:spPr>
        <p:txBody>
          <a:bodyPr numCol="1">
            <a:normAutofit/>
          </a:bodyPr>
          <a:lstStyle>
            <a:lvl1pPr marL="342900" indent="-342900" algn="l" defTabSz="457200" rtl="0" eaLnBrk="1" latinLnBrk="0" hangingPunct="1">
              <a:spcBef>
                <a:spcPct val="20000"/>
              </a:spcBef>
              <a:buFont typeface="Arial"/>
              <a:buChar char="•"/>
              <a:defRPr sz="3200" kern="1200">
                <a:solidFill>
                  <a:schemeClr val="tx1"/>
                </a:solidFill>
                <a:latin typeface="Verdana"/>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Verdana"/>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Verdana"/>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800"/>
              </a:spcAft>
              <a:buNone/>
            </a:pPr>
            <a:endParaRPr lang="en-GB" sz="1100" b="1" dirty="0">
              <a:solidFill>
                <a:srgbClr val="00BB1E"/>
              </a:solidFill>
              <a:latin typeface="Verdana" panose="020B0604030504040204" pitchFamily="34" charset="0"/>
              <a:ea typeface="Verdana" panose="020B0604030504040204" pitchFamily="34" charset="0"/>
            </a:endParaRPr>
          </a:p>
          <a:p>
            <a:pPr marL="0" indent="0">
              <a:spcBef>
                <a:spcPts val="0"/>
              </a:spcBef>
              <a:spcAft>
                <a:spcPts val="800"/>
              </a:spcAft>
              <a:buNone/>
            </a:pPr>
            <a:r>
              <a:rPr lang="en-GB" sz="900" dirty="0">
                <a:solidFill>
                  <a:srgbClr val="004B4B"/>
                </a:solidFill>
                <a:latin typeface="Verdana" panose="020B0604030504040204" pitchFamily="34" charset="0"/>
                <a:ea typeface="Verdana" panose="020B0604030504040204" pitchFamily="34" charset="0"/>
              </a:rPr>
              <a:t> </a:t>
            </a:r>
          </a:p>
          <a:p>
            <a:pPr marL="0" indent="0">
              <a:spcBef>
                <a:spcPts val="0"/>
              </a:spcBef>
              <a:spcAft>
                <a:spcPts val="800"/>
              </a:spcAft>
              <a:buNone/>
            </a:pPr>
            <a:endParaRPr lang="en-GB" sz="900" dirty="0">
              <a:latin typeface="Verdana" panose="020B0604030504040204" pitchFamily="34" charset="0"/>
              <a:ea typeface="Verdana" panose="020B0604030504040204" pitchFamily="34" charset="0"/>
            </a:endParaRPr>
          </a:p>
        </p:txBody>
      </p:sp>
      <p:sp>
        <p:nvSpPr>
          <p:cNvPr id="2" name="TextBox 1">
            <a:extLst>
              <a:ext uri="{FF2B5EF4-FFF2-40B4-BE49-F238E27FC236}">
                <a16:creationId xmlns:a16="http://schemas.microsoft.com/office/drawing/2014/main" id="{D879A5C4-3BC1-4381-81D0-865D94A0D951}"/>
              </a:ext>
            </a:extLst>
          </p:cNvPr>
          <p:cNvSpPr txBox="1"/>
          <p:nvPr/>
        </p:nvSpPr>
        <p:spPr>
          <a:xfrm>
            <a:off x="3590143" y="3339956"/>
            <a:ext cx="2131387" cy="230832"/>
          </a:xfrm>
          <a:prstGeom prst="rect">
            <a:avLst/>
          </a:prstGeom>
          <a:noFill/>
        </p:spPr>
        <p:txBody>
          <a:bodyPr wrap="square" lIns="91440" tIns="45720" rIns="91440" bIns="45720" rtlCol="0" anchor="t">
            <a:spAutoFit/>
          </a:bodyPr>
          <a:lstStyle/>
          <a:p>
            <a:r>
              <a:rPr lang="en-GB" sz="900" dirty="0">
                <a:solidFill>
                  <a:schemeClr val="bg1"/>
                </a:solidFill>
                <a:latin typeface="Verdana"/>
                <a:ea typeface="Verdana"/>
              </a:rPr>
              <a:t>| September 2024</a:t>
            </a:r>
            <a:endParaRPr lang="en-GB" sz="900" dirty="0">
              <a:solidFill>
                <a:schemeClr val="bg1"/>
              </a:solidFill>
              <a:latin typeface="Verdana" panose="020B0604030504040204" pitchFamily="34" charset="0"/>
              <a:ea typeface="Verdana" panose="020B0604030504040204" pitchFamily="34" charset="0"/>
            </a:endParaRPr>
          </a:p>
        </p:txBody>
      </p:sp>
      <p:sp>
        <p:nvSpPr>
          <p:cNvPr id="7" name="Rectangle 6">
            <a:extLst>
              <a:ext uri="{FF2B5EF4-FFF2-40B4-BE49-F238E27FC236}">
                <a16:creationId xmlns:a16="http://schemas.microsoft.com/office/drawing/2014/main" id="{9AB66D14-57D4-45CD-A2D8-2222FF56D900}"/>
              </a:ext>
            </a:extLst>
          </p:cNvPr>
          <p:cNvSpPr/>
          <p:nvPr/>
        </p:nvSpPr>
        <p:spPr>
          <a:xfrm>
            <a:off x="3781425" y="2814462"/>
            <a:ext cx="2058577" cy="210827"/>
          </a:xfrm>
          <a:prstGeom prst="rect">
            <a:avLst/>
          </a:prstGeom>
        </p:spPr>
        <p:txBody>
          <a:bodyPr wrap="none">
            <a:spAutoFit/>
          </a:bodyPr>
          <a:lstStyle/>
          <a:p>
            <a:pPr>
              <a:lnSpc>
                <a:spcPct val="70000"/>
              </a:lnSpc>
            </a:pPr>
            <a:r>
              <a:rPr lang="en-US" sz="1100" dirty="0">
                <a:solidFill>
                  <a:schemeClr val="bg1"/>
                </a:solidFill>
                <a:latin typeface="Verdana" panose="020B0604030504040204" pitchFamily="34" charset="0"/>
                <a:ea typeface="Verdana" panose="020B0604030504040204" pitchFamily="34" charset="0"/>
              </a:rPr>
              <a:t>Resident Feedback Survey</a:t>
            </a:r>
          </a:p>
        </p:txBody>
      </p:sp>
      <p:sp>
        <p:nvSpPr>
          <p:cNvPr id="15" name="Text Placeholder 12">
            <a:extLst>
              <a:ext uri="{FF2B5EF4-FFF2-40B4-BE49-F238E27FC236}">
                <a16:creationId xmlns:a16="http://schemas.microsoft.com/office/drawing/2014/main" id="{434607F6-12A8-4ECF-B295-95A6F0679A97}"/>
              </a:ext>
            </a:extLst>
          </p:cNvPr>
          <p:cNvSpPr txBox="1">
            <a:spLocks/>
          </p:cNvSpPr>
          <p:nvPr/>
        </p:nvSpPr>
        <p:spPr>
          <a:xfrm>
            <a:off x="3590143" y="4007389"/>
            <a:ext cx="3704473" cy="3389259"/>
          </a:xfrm>
          <a:prstGeom prst="rect">
            <a:avLst/>
          </a:prstGeom>
        </p:spPr>
        <p:txBody>
          <a:bodyPr vert="horz" lIns="91440" tIns="45720" rIns="91440" bIns="45720" numCol="1" spcCol="720000" rtlCol="0" anchor="t">
            <a:normAutofit/>
          </a:bodyPr>
          <a:lstStyle>
            <a:lvl1pPr marR="0" indent="0" algn="just" fontAlgn="auto">
              <a:lnSpc>
                <a:spcPct val="100000"/>
              </a:lnSpc>
              <a:spcBef>
                <a:spcPct val="20000"/>
              </a:spcBef>
              <a:spcAft>
                <a:spcPts val="0"/>
              </a:spcAft>
              <a:buClrTx/>
              <a:buSzTx/>
              <a:buFont typeface="Arial"/>
              <a:buNone/>
              <a:tabLst/>
              <a:defRPr sz="4000" b="1" baseline="0">
                <a:solidFill>
                  <a:srgbClr val="004B4B"/>
                </a:solidFill>
                <a:latin typeface="Verdana" panose="020B0604030504040204" pitchFamily="34" charset="0"/>
                <a:ea typeface="Verdana" panose="020B0604030504040204" pitchFamily="34" charset="0"/>
                <a:cs typeface="Arial" panose="020B0604020202020204" pitchFamily="34" charset="0"/>
              </a:defRPr>
            </a:lvl1pPr>
            <a:lvl2pPr indent="0">
              <a:spcBef>
                <a:spcPct val="20000"/>
              </a:spcBef>
              <a:buFont typeface="Arial"/>
              <a:buNone/>
              <a:defRPr sz="1000">
                <a:latin typeface="Verdana"/>
                <a:cs typeface="Verdana"/>
              </a:defRPr>
            </a:lvl2pPr>
            <a:lvl3pPr indent="0">
              <a:spcBef>
                <a:spcPct val="20000"/>
              </a:spcBef>
              <a:buFont typeface="Arial"/>
              <a:buNone/>
              <a:defRPr sz="1000">
                <a:latin typeface="Verdana"/>
                <a:cs typeface="Verdana"/>
              </a:defRPr>
            </a:lvl3pPr>
            <a:lvl4pPr indent="0">
              <a:spcBef>
                <a:spcPct val="20000"/>
              </a:spcBef>
              <a:buFont typeface="Arial"/>
              <a:buNone/>
              <a:defRPr sz="1000">
                <a:latin typeface="Verdana"/>
                <a:cs typeface="Verdana"/>
              </a:defRPr>
            </a:lvl4pPr>
            <a:lvl5pPr indent="0">
              <a:spcBef>
                <a:spcPct val="20000"/>
              </a:spcBef>
              <a:buFont typeface="Arial"/>
              <a:buNone/>
              <a:defRPr sz="1000">
                <a:latin typeface="Verdana"/>
                <a:cs typeface="Verdana"/>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algn="l"/>
            <a:endParaRPr lang="en-GB" b="0" dirty="0">
              <a:solidFill>
                <a:schemeClr val="tx1"/>
              </a:solidFill>
            </a:endParaRPr>
          </a:p>
          <a:p>
            <a:endParaRPr lang="en-US" sz="1600" dirty="0"/>
          </a:p>
        </p:txBody>
      </p:sp>
      <p:sp>
        <p:nvSpPr>
          <p:cNvPr id="3" name="TextBox 2">
            <a:extLst>
              <a:ext uri="{FF2B5EF4-FFF2-40B4-BE49-F238E27FC236}">
                <a16:creationId xmlns:a16="http://schemas.microsoft.com/office/drawing/2014/main" id="{1E7A24F9-E7FE-46B4-8263-C9087F98753A}"/>
              </a:ext>
            </a:extLst>
          </p:cNvPr>
          <p:cNvSpPr txBox="1"/>
          <p:nvPr/>
        </p:nvSpPr>
        <p:spPr>
          <a:xfrm>
            <a:off x="236682" y="3961762"/>
            <a:ext cx="7083185" cy="2177519"/>
          </a:xfrm>
          <a:prstGeom prst="rect">
            <a:avLst/>
          </a:prstGeom>
          <a:noFill/>
        </p:spPr>
        <p:txBody>
          <a:bodyPr wrap="square" rtlCol="0">
            <a:spAutoFit/>
          </a:bodyPr>
          <a:lstStyle/>
          <a:p>
            <a:pPr marR="0">
              <a:spcBef>
                <a:spcPts val="0"/>
              </a:spcBef>
              <a:spcAft>
                <a:spcPts val="0"/>
              </a:spcAft>
            </a:pPr>
            <a:r>
              <a:rPr lang="en-GB" sz="1400" b="1" dirty="0">
                <a:solidFill>
                  <a:srgbClr val="006666"/>
                </a:solidFill>
                <a:latin typeface="Verdana" panose="020B0604030504040204" pitchFamily="34" charset="0"/>
                <a:ea typeface="Verdana" panose="020B0604030504040204" pitchFamily="34" charset="0"/>
              </a:rPr>
              <a:t>RESIDENT FEEDBACK SURVEY</a:t>
            </a:r>
            <a:endParaRPr lang="en-GB" sz="1050" b="1" dirty="0">
              <a:solidFill>
                <a:srgbClr val="006666"/>
              </a:solidFill>
              <a:latin typeface="Verdana" panose="020B0604030504040204" pitchFamily="34" charset="0"/>
              <a:ea typeface="Verdana" panose="020B0604030504040204" pitchFamily="34" charset="0"/>
            </a:endParaRPr>
          </a:p>
          <a:p>
            <a:endParaRPr lang="en-GB" sz="1050" dirty="0">
              <a:latin typeface="Verdana" panose="020B0604030504040204" pitchFamily="34" charset="0"/>
              <a:ea typeface="Verdana" panose="020B0604030504040204" pitchFamily="34" charset="0"/>
            </a:endParaRPr>
          </a:p>
          <a:p>
            <a:r>
              <a:rPr lang="en-GB" sz="800" dirty="0">
                <a:latin typeface="Verdana" panose="020B0604030504040204" pitchFamily="34" charset="0"/>
                <a:ea typeface="Verdana" panose="020B0604030504040204" pitchFamily="34" charset="0"/>
                <a:cs typeface="Arial" panose="020B0604020202020204" pitchFamily="34" charset="0"/>
              </a:rPr>
              <a:t>The first feedback survey has now closed. This was the first survey of the project and will allow us to benchmark satisfaction. </a:t>
            </a:r>
          </a:p>
          <a:p>
            <a:endParaRPr lang="en-GB" sz="800" dirty="0">
              <a:latin typeface="Verdana" panose="020B0604030504040204" pitchFamily="34" charset="0"/>
              <a:ea typeface="Verdana" panose="020B0604030504040204" pitchFamily="34" charset="0"/>
              <a:cs typeface="Arial" panose="020B0604020202020204" pitchFamily="34" charset="0"/>
            </a:endParaRPr>
          </a:p>
          <a:p>
            <a:r>
              <a:rPr lang="en-GB" sz="800" dirty="0">
                <a:latin typeface="Verdana" panose="020B0604030504040204" pitchFamily="34" charset="0"/>
                <a:ea typeface="Verdana" panose="020B0604030504040204" pitchFamily="34" charset="0"/>
                <a:cs typeface="Arial" panose="020B0604020202020204" pitchFamily="34" charset="0"/>
              </a:rPr>
              <a:t>We will be opening the survey every 6 months to compare results. We will compare between current satisfaction levels and those in 6 months, 1 year and 18 months.</a:t>
            </a:r>
          </a:p>
          <a:p>
            <a:endParaRPr lang="en-GB" sz="800" dirty="0">
              <a:latin typeface="Verdana" panose="020B0604030504040204" pitchFamily="34" charset="0"/>
              <a:ea typeface="Verdana" panose="020B0604030504040204" pitchFamily="34" charset="0"/>
              <a:cs typeface="Arial" panose="020B0604020202020204" pitchFamily="34" charset="0"/>
            </a:endParaRPr>
          </a:p>
          <a:p>
            <a:r>
              <a:rPr lang="en-GB" sz="800" dirty="0">
                <a:latin typeface="Verdana" panose="020B0604030504040204" pitchFamily="34" charset="0"/>
                <a:ea typeface="Verdana" panose="020B0604030504040204" pitchFamily="34" charset="0"/>
                <a:cs typeface="Arial" panose="020B0604020202020204" pitchFamily="34" charset="0"/>
              </a:rPr>
              <a:t>The results for benchmarking are as below:</a:t>
            </a:r>
          </a:p>
          <a:p>
            <a:endParaRPr lang="en-GB" sz="1050" dirty="0">
              <a:latin typeface="Verdana" panose="020B0604030504040204" pitchFamily="34" charset="0"/>
              <a:ea typeface="Verdana" panose="020B0604030504040204" pitchFamily="34" charset="0"/>
              <a:cs typeface="Arial" panose="020B0604020202020204" pitchFamily="34" charset="0"/>
            </a:endParaRPr>
          </a:p>
          <a:p>
            <a:endParaRPr lang="en-GB" sz="1050" dirty="0">
              <a:latin typeface="Verdana" panose="020B0604030504040204" pitchFamily="34" charset="0"/>
              <a:ea typeface="Verdana" panose="020B0604030504040204" pitchFamily="34" charset="0"/>
              <a:cs typeface="Arial" panose="020B0604020202020204" pitchFamily="34" charset="0"/>
            </a:endParaRPr>
          </a:p>
          <a:p>
            <a:endParaRPr lang="en-GB" sz="1050" dirty="0">
              <a:latin typeface="Verdana" panose="020B0604030504040204" pitchFamily="34" charset="0"/>
              <a:ea typeface="Verdana" panose="020B0604030504040204" pitchFamily="34" charset="0"/>
              <a:cs typeface="Arial" panose="020B0604020202020204" pitchFamily="34" charset="0"/>
            </a:endParaRPr>
          </a:p>
          <a:p>
            <a:endParaRPr lang="en-GB" sz="1050" dirty="0">
              <a:latin typeface="Verdana" panose="020B0604030504040204" pitchFamily="34" charset="0"/>
              <a:ea typeface="Verdana" panose="020B0604030504040204" pitchFamily="34" charset="0"/>
              <a:cs typeface="Arial" panose="020B0604020202020204" pitchFamily="34" charset="0"/>
            </a:endParaRPr>
          </a:p>
          <a:p>
            <a:endParaRPr lang="en-GB" sz="1050" dirty="0">
              <a:effectLst/>
              <a:latin typeface="Verdana" panose="020B0604030504040204" pitchFamily="34" charset="0"/>
              <a:ea typeface="Verdana" panose="020B0604030504040204" pitchFamily="34" charset="0"/>
            </a:endParaRPr>
          </a:p>
          <a:p>
            <a:pPr algn="l"/>
            <a:endParaRPr lang="en-GB" sz="1050" dirty="0">
              <a:effectLst/>
              <a:latin typeface="Verdana" panose="020B0604030504040204" pitchFamily="34" charset="0"/>
              <a:ea typeface="Verdana" panose="020B0604030504040204" pitchFamily="34" charset="0"/>
            </a:endParaRPr>
          </a:p>
        </p:txBody>
      </p:sp>
      <p:pic>
        <p:nvPicPr>
          <p:cNvPr id="13" name="Picture Placeholder 12" descr="A group of buildings with people walking and people walking&#10;&#10;Description automatically generated with medium confidence">
            <a:extLst>
              <a:ext uri="{FF2B5EF4-FFF2-40B4-BE49-F238E27FC236}">
                <a16:creationId xmlns:a16="http://schemas.microsoft.com/office/drawing/2014/main" id="{7738DFE7-6483-1A76-1F97-954E38C4B9E0}"/>
              </a:ext>
            </a:extLst>
          </p:cNvPr>
          <p:cNvPicPr>
            <a:picLocks noGrp="1" noChangeAspect="1"/>
          </p:cNvPicPr>
          <p:nvPr>
            <p:ph type="pic" sz="quarter" idx="10"/>
          </p:nvPr>
        </p:nvPicPr>
        <p:blipFill>
          <a:blip r:embed="rId2"/>
          <a:srcRect l="3294" r="3294"/>
          <a:stretch>
            <a:fillRect/>
          </a:stretch>
        </p:blipFill>
        <p:spPr/>
      </p:pic>
      <p:sp>
        <p:nvSpPr>
          <p:cNvPr id="17" name="Text Placeholder 15">
            <a:extLst>
              <a:ext uri="{FF2B5EF4-FFF2-40B4-BE49-F238E27FC236}">
                <a16:creationId xmlns:a16="http://schemas.microsoft.com/office/drawing/2014/main" id="{FA27EFBD-7FF6-14CE-49B8-5BBD1829FABF}"/>
              </a:ext>
            </a:extLst>
          </p:cNvPr>
          <p:cNvSpPr txBox="1">
            <a:spLocks/>
          </p:cNvSpPr>
          <p:nvPr/>
        </p:nvSpPr>
        <p:spPr>
          <a:xfrm>
            <a:off x="562214" y="1384204"/>
            <a:ext cx="3972707" cy="6681249"/>
          </a:xfrm>
          <a:prstGeom prst="rect">
            <a:avLst/>
          </a:prstGeom>
        </p:spPr>
        <p:txBody>
          <a:bodyPr numCol="1">
            <a:normAutofit/>
          </a:bodyPr>
          <a:lstStyle>
            <a:lvl1pPr marL="342900" indent="-342900" algn="l" defTabSz="457200" rtl="0" eaLnBrk="1" latinLnBrk="0" hangingPunct="1">
              <a:spcBef>
                <a:spcPct val="20000"/>
              </a:spcBef>
              <a:buFont typeface="Arial"/>
              <a:buChar char="•"/>
              <a:defRPr sz="3200" kern="1200">
                <a:solidFill>
                  <a:schemeClr val="tx1"/>
                </a:solidFill>
                <a:latin typeface="Verdana"/>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Verdana"/>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Verdana"/>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800"/>
              </a:spcAft>
              <a:buNone/>
            </a:pPr>
            <a:endParaRPr lang="en-GB" sz="1100" b="1" dirty="0">
              <a:solidFill>
                <a:srgbClr val="00BB1E"/>
              </a:solidFill>
              <a:latin typeface="Verdana" panose="020B0604030504040204" pitchFamily="34" charset="0"/>
              <a:ea typeface="Verdana" panose="020B0604030504040204" pitchFamily="34" charset="0"/>
            </a:endParaRPr>
          </a:p>
          <a:p>
            <a:pPr marL="0" indent="0">
              <a:spcBef>
                <a:spcPts val="0"/>
              </a:spcBef>
              <a:spcAft>
                <a:spcPts val="800"/>
              </a:spcAft>
              <a:buNone/>
            </a:pPr>
            <a:r>
              <a:rPr lang="en-GB" sz="900" dirty="0">
                <a:solidFill>
                  <a:srgbClr val="004B4B"/>
                </a:solidFill>
                <a:latin typeface="Verdana" panose="020B0604030504040204" pitchFamily="34" charset="0"/>
                <a:ea typeface="Verdana" panose="020B0604030504040204" pitchFamily="34" charset="0"/>
              </a:rPr>
              <a:t> </a:t>
            </a:r>
          </a:p>
          <a:p>
            <a:pPr marL="0" indent="0">
              <a:spcBef>
                <a:spcPts val="0"/>
              </a:spcBef>
              <a:spcAft>
                <a:spcPts val="800"/>
              </a:spcAft>
              <a:buNone/>
            </a:pPr>
            <a:endParaRPr lang="en-GB" sz="900" dirty="0">
              <a:latin typeface="Verdana" panose="020B0604030504040204" pitchFamily="34" charset="0"/>
              <a:ea typeface="Verdana" panose="020B0604030504040204" pitchFamily="34" charset="0"/>
            </a:endParaRPr>
          </a:p>
        </p:txBody>
      </p:sp>
      <p:sp>
        <p:nvSpPr>
          <p:cNvPr id="28" name="TextBox 27">
            <a:extLst>
              <a:ext uri="{FF2B5EF4-FFF2-40B4-BE49-F238E27FC236}">
                <a16:creationId xmlns:a16="http://schemas.microsoft.com/office/drawing/2014/main" id="{8E53B749-6406-6800-B1C0-46B27375877D}"/>
              </a:ext>
            </a:extLst>
          </p:cNvPr>
          <p:cNvSpPr txBox="1"/>
          <p:nvPr/>
        </p:nvSpPr>
        <p:spPr>
          <a:xfrm>
            <a:off x="276264" y="9565356"/>
            <a:ext cx="3100594" cy="461665"/>
          </a:xfrm>
          <a:prstGeom prst="rect">
            <a:avLst/>
          </a:prstGeom>
          <a:noFill/>
        </p:spPr>
        <p:txBody>
          <a:bodyPr wrap="square" rtlCol="0">
            <a:spAutoFit/>
          </a:bodyPr>
          <a:lstStyle/>
          <a:p>
            <a:pPr marL="171450" indent="-171450">
              <a:buFont typeface="Arial" panose="020B0604020202020204" pitchFamily="34" charset="0"/>
              <a:buChar char="•"/>
            </a:pPr>
            <a:r>
              <a:rPr lang="en-GB" sz="800" dirty="0">
                <a:latin typeface="Verdana" panose="020B0604030504040204" pitchFamily="34" charset="0"/>
                <a:ea typeface="Verdana" panose="020B0604030504040204" pitchFamily="34" charset="0"/>
              </a:rPr>
              <a:t>Is the information that the GRAHAM Project Team sends you or your organisation clear and easy to understand?</a:t>
            </a:r>
          </a:p>
        </p:txBody>
      </p:sp>
      <p:sp>
        <p:nvSpPr>
          <p:cNvPr id="29" name="TextBox 28">
            <a:extLst>
              <a:ext uri="{FF2B5EF4-FFF2-40B4-BE49-F238E27FC236}">
                <a16:creationId xmlns:a16="http://schemas.microsoft.com/office/drawing/2014/main" id="{23E369AC-AC7F-7EF8-965E-B99654B1E949}"/>
              </a:ext>
            </a:extLst>
          </p:cNvPr>
          <p:cNvSpPr txBox="1"/>
          <p:nvPr/>
        </p:nvSpPr>
        <p:spPr>
          <a:xfrm>
            <a:off x="276264" y="8134380"/>
            <a:ext cx="3168687" cy="461665"/>
          </a:xfrm>
          <a:prstGeom prst="rect">
            <a:avLst/>
          </a:prstGeom>
          <a:noFill/>
        </p:spPr>
        <p:txBody>
          <a:bodyPr wrap="square" rtlCol="0">
            <a:spAutoFit/>
          </a:bodyPr>
          <a:lstStyle/>
          <a:p>
            <a:pPr marL="171450" indent="-171450">
              <a:buFont typeface="Arial" panose="020B0604020202020204" pitchFamily="34" charset="0"/>
              <a:buChar char="•"/>
            </a:pPr>
            <a:r>
              <a:rPr lang="en-GB" sz="800" dirty="0">
                <a:latin typeface="Verdana" panose="020B0604030504040204" pitchFamily="34" charset="0"/>
                <a:ea typeface="Verdana" panose="020B0604030504040204" pitchFamily="34" charset="0"/>
              </a:rPr>
              <a:t>How satisfied are you with the methods of communication (with 10 being ‘Extremely Satisfied’ and 1 being ‘Not Satisfied’)?</a:t>
            </a:r>
          </a:p>
        </p:txBody>
      </p:sp>
      <p:sp>
        <p:nvSpPr>
          <p:cNvPr id="30" name="TextBox 29">
            <a:extLst>
              <a:ext uri="{FF2B5EF4-FFF2-40B4-BE49-F238E27FC236}">
                <a16:creationId xmlns:a16="http://schemas.microsoft.com/office/drawing/2014/main" id="{41ECDF54-8DC3-13F4-6435-54003983FE6F}"/>
              </a:ext>
            </a:extLst>
          </p:cNvPr>
          <p:cNvSpPr txBox="1"/>
          <p:nvPr/>
        </p:nvSpPr>
        <p:spPr>
          <a:xfrm>
            <a:off x="236682" y="5595409"/>
            <a:ext cx="6002193" cy="1569660"/>
          </a:xfrm>
          <a:prstGeom prst="rect">
            <a:avLst/>
          </a:prstGeom>
          <a:noFill/>
        </p:spPr>
        <p:txBody>
          <a:bodyPr wrap="square" rtlCol="0">
            <a:spAutoFit/>
          </a:bodyPr>
          <a:lstStyle/>
          <a:p>
            <a:pPr marL="171450" indent="-171450">
              <a:buFont typeface="Arial" panose="020B0604020202020204" pitchFamily="34" charset="0"/>
              <a:buChar char="•"/>
            </a:pPr>
            <a:r>
              <a:rPr lang="en-GB" sz="800" dirty="0">
                <a:latin typeface="Verdana" panose="020B0604030504040204" pitchFamily="34" charset="0"/>
                <a:ea typeface="Verdana" panose="020B0604030504040204" pitchFamily="34" charset="0"/>
              </a:rPr>
              <a:t>The GRAHAM Project Team has multiple ways of communicating with residents/stakeholders/partners, including:</a:t>
            </a:r>
          </a:p>
          <a:p>
            <a:endParaRPr lang="en-GB" sz="800" dirty="0">
              <a:latin typeface="Verdana" panose="020B0604030504040204" pitchFamily="34" charset="0"/>
              <a:ea typeface="Verdana" panose="020B0604030504040204" pitchFamily="34" charset="0"/>
            </a:endParaRPr>
          </a:p>
          <a:p>
            <a:pPr marL="171450" indent="-171450">
              <a:buFont typeface="Courier New" panose="02070309020205020404" pitchFamily="49" charset="0"/>
              <a:buChar char="o"/>
            </a:pPr>
            <a:r>
              <a:rPr lang="en-GB" sz="800" dirty="0">
                <a:latin typeface="Verdana" panose="020B0604030504040204" pitchFamily="34" charset="0"/>
                <a:ea typeface="Verdana" panose="020B0604030504040204" pitchFamily="34" charset="0"/>
              </a:rPr>
              <a:t>Newsletters</a:t>
            </a:r>
          </a:p>
          <a:p>
            <a:pPr marL="171450" indent="-171450">
              <a:buFont typeface="Courier New" panose="02070309020205020404" pitchFamily="49" charset="0"/>
              <a:buChar char="o"/>
            </a:pPr>
            <a:r>
              <a:rPr lang="en-GB" sz="800" dirty="0">
                <a:latin typeface="Verdana" panose="020B0604030504040204" pitchFamily="34" charset="0"/>
                <a:ea typeface="Verdana" panose="020B0604030504040204" pitchFamily="34" charset="0"/>
              </a:rPr>
              <a:t>Microsite</a:t>
            </a:r>
          </a:p>
          <a:p>
            <a:pPr marL="171450" indent="-171450">
              <a:buFont typeface="Courier New" panose="02070309020205020404" pitchFamily="49" charset="0"/>
              <a:buChar char="o"/>
            </a:pPr>
            <a:r>
              <a:rPr lang="en-GB" sz="800" dirty="0">
                <a:latin typeface="Verdana" panose="020B0604030504040204" pitchFamily="34" charset="0"/>
                <a:ea typeface="Verdana" panose="020B0604030504040204" pitchFamily="34" charset="0"/>
              </a:rPr>
              <a:t>Email correspondence</a:t>
            </a:r>
          </a:p>
          <a:p>
            <a:pPr marL="171450" indent="-171450">
              <a:buFont typeface="Courier New" panose="02070309020205020404" pitchFamily="49" charset="0"/>
              <a:buChar char="o"/>
            </a:pPr>
            <a:r>
              <a:rPr lang="en-GB" sz="800" dirty="0">
                <a:latin typeface="Verdana" panose="020B0604030504040204" pitchFamily="34" charset="0"/>
                <a:ea typeface="Verdana" panose="020B0604030504040204" pitchFamily="34" charset="0"/>
              </a:rPr>
              <a:t>Notice boards</a:t>
            </a:r>
          </a:p>
          <a:p>
            <a:pPr marL="171450" indent="-171450">
              <a:buFont typeface="Courier New" panose="02070309020205020404" pitchFamily="49" charset="0"/>
              <a:buChar char="o"/>
            </a:pPr>
            <a:r>
              <a:rPr lang="en-GB" sz="800" dirty="0">
                <a:latin typeface="Verdana" panose="020B0604030504040204" pitchFamily="34" charset="0"/>
                <a:ea typeface="Verdana" panose="020B0604030504040204" pitchFamily="34" charset="0"/>
              </a:rPr>
              <a:t>Attendance at partnership meetings</a:t>
            </a:r>
          </a:p>
          <a:p>
            <a:pPr marL="171450" indent="-171450">
              <a:buFont typeface="Courier New" panose="02070309020205020404" pitchFamily="49" charset="0"/>
              <a:buChar char="o"/>
            </a:pPr>
            <a:r>
              <a:rPr lang="en-GB" sz="800" dirty="0">
                <a:latin typeface="Verdana" panose="020B0604030504040204" pitchFamily="34" charset="0"/>
                <a:ea typeface="Verdana" panose="020B0604030504040204" pitchFamily="34" charset="0"/>
              </a:rPr>
              <a:t>Other in-person events</a:t>
            </a:r>
          </a:p>
          <a:p>
            <a:pPr marL="171450" indent="-171450">
              <a:buFont typeface="Courier New" panose="02070309020205020404" pitchFamily="49" charset="0"/>
              <a:buChar char="o"/>
            </a:pPr>
            <a:r>
              <a:rPr lang="en-GB" sz="800" dirty="0">
                <a:latin typeface="Verdana" panose="020B0604030504040204" pitchFamily="34" charset="0"/>
                <a:ea typeface="Verdana" panose="020B0604030504040204" pitchFamily="34" charset="0"/>
              </a:rPr>
              <a:t>Face-to-face at the site office/around the estate</a:t>
            </a:r>
          </a:p>
          <a:p>
            <a:endParaRPr lang="en-GB" sz="800" dirty="0">
              <a:latin typeface="Verdana" panose="020B0604030504040204" pitchFamily="34" charset="0"/>
              <a:ea typeface="Verdana" panose="020B0604030504040204" pitchFamily="34" charset="0"/>
            </a:endParaRPr>
          </a:p>
          <a:p>
            <a:r>
              <a:rPr lang="en-GB" sz="800" dirty="0">
                <a:latin typeface="Verdana" panose="020B0604030504040204" pitchFamily="34" charset="0"/>
                <a:ea typeface="Verdana" panose="020B0604030504040204" pitchFamily="34" charset="0"/>
              </a:rPr>
              <a:t>Do these methods of communication work for you or your organisation</a:t>
            </a:r>
            <a:r>
              <a:rPr lang="en-GB" sz="800" dirty="0"/>
              <a:t>?</a:t>
            </a:r>
          </a:p>
        </p:txBody>
      </p:sp>
      <p:pic>
        <p:nvPicPr>
          <p:cNvPr id="4" name="Picture 3">
            <a:extLst>
              <a:ext uri="{FF2B5EF4-FFF2-40B4-BE49-F238E27FC236}">
                <a16:creationId xmlns:a16="http://schemas.microsoft.com/office/drawing/2014/main" id="{C188966D-39CA-1C3F-F831-E14260B15CD2}"/>
              </a:ext>
            </a:extLst>
          </p:cNvPr>
          <p:cNvPicPr>
            <a:picLocks noChangeAspect="1"/>
          </p:cNvPicPr>
          <p:nvPr/>
        </p:nvPicPr>
        <p:blipFill>
          <a:blip r:embed="rId3"/>
          <a:stretch>
            <a:fillRect/>
          </a:stretch>
        </p:blipFill>
        <p:spPr>
          <a:xfrm>
            <a:off x="3499538" y="9383069"/>
            <a:ext cx="3781425" cy="931484"/>
          </a:xfrm>
          <a:prstGeom prst="rect">
            <a:avLst/>
          </a:prstGeom>
        </p:spPr>
      </p:pic>
      <p:pic>
        <p:nvPicPr>
          <p:cNvPr id="5" name="Picture 4">
            <a:extLst>
              <a:ext uri="{FF2B5EF4-FFF2-40B4-BE49-F238E27FC236}">
                <a16:creationId xmlns:a16="http://schemas.microsoft.com/office/drawing/2014/main" id="{1D560C76-F673-6DDF-A4D0-67F125D4ED79}"/>
              </a:ext>
            </a:extLst>
          </p:cNvPr>
          <p:cNvPicPr>
            <a:picLocks noChangeAspect="1"/>
          </p:cNvPicPr>
          <p:nvPr/>
        </p:nvPicPr>
        <p:blipFill>
          <a:blip r:embed="rId4"/>
          <a:stretch>
            <a:fillRect/>
          </a:stretch>
        </p:blipFill>
        <p:spPr>
          <a:xfrm>
            <a:off x="3469605" y="7566499"/>
            <a:ext cx="3780765" cy="1416323"/>
          </a:xfrm>
          <a:prstGeom prst="rect">
            <a:avLst/>
          </a:prstGeom>
        </p:spPr>
      </p:pic>
      <p:pic>
        <p:nvPicPr>
          <p:cNvPr id="8" name="Picture 7">
            <a:extLst>
              <a:ext uri="{FF2B5EF4-FFF2-40B4-BE49-F238E27FC236}">
                <a16:creationId xmlns:a16="http://schemas.microsoft.com/office/drawing/2014/main" id="{5AF96116-8D73-5D37-14DE-7D0CF46A1595}"/>
              </a:ext>
            </a:extLst>
          </p:cNvPr>
          <p:cNvPicPr>
            <a:picLocks noChangeAspect="1"/>
          </p:cNvPicPr>
          <p:nvPr/>
        </p:nvPicPr>
        <p:blipFill>
          <a:blip r:embed="rId5"/>
          <a:stretch>
            <a:fillRect/>
          </a:stretch>
        </p:blipFill>
        <p:spPr>
          <a:xfrm>
            <a:off x="3726377" y="5838416"/>
            <a:ext cx="3523993" cy="975815"/>
          </a:xfrm>
          <a:prstGeom prst="rect">
            <a:avLst/>
          </a:prstGeom>
        </p:spPr>
      </p:pic>
    </p:spTree>
    <p:extLst>
      <p:ext uri="{BB962C8B-B14F-4D97-AF65-F5344CB8AC3E}">
        <p14:creationId xmlns:p14="http://schemas.microsoft.com/office/powerpoint/2010/main" val="591491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83D4A36-5075-DCB7-A257-D9BC153C3028}"/>
              </a:ext>
            </a:extLst>
          </p:cNvPr>
          <p:cNvPicPr>
            <a:picLocks noChangeAspect="1"/>
          </p:cNvPicPr>
          <p:nvPr/>
        </p:nvPicPr>
        <p:blipFill>
          <a:blip r:embed="rId2"/>
          <a:stretch>
            <a:fillRect/>
          </a:stretch>
        </p:blipFill>
        <p:spPr>
          <a:xfrm>
            <a:off x="2437798" y="6053468"/>
            <a:ext cx="4814921" cy="1547872"/>
          </a:xfrm>
          <a:prstGeom prst="rect">
            <a:avLst/>
          </a:prstGeom>
        </p:spPr>
      </p:pic>
      <p:sp>
        <p:nvSpPr>
          <p:cNvPr id="31" name="Rectangle 30">
            <a:extLst>
              <a:ext uri="{FF2B5EF4-FFF2-40B4-BE49-F238E27FC236}">
                <a16:creationId xmlns:a16="http://schemas.microsoft.com/office/drawing/2014/main" id="{36BD58FC-99C2-4F81-8AEF-8DBFDE87BBFB}"/>
              </a:ext>
            </a:extLst>
          </p:cNvPr>
          <p:cNvSpPr/>
          <p:nvPr/>
        </p:nvSpPr>
        <p:spPr>
          <a:xfrm>
            <a:off x="0" y="8936777"/>
            <a:ext cx="7562850" cy="1651738"/>
          </a:xfrm>
          <a:prstGeom prst="rect">
            <a:avLst/>
          </a:prstGeom>
          <a:solidFill>
            <a:srgbClr val="00BB1E"/>
          </a:solidFill>
          <a:ln>
            <a:noFill/>
          </a:ln>
          <a:effectLst>
            <a:outerShdw blurRad="40000" dist="23000" dir="240000" sx="3000" sy="3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r" eaLnBrk="0" hangingPunct="0"/>
            <a:endParaRPr lang="en-GB" sz="900" dirty="0">
              <a:solidFill>
                <a:schemeClr val="bg1"/>
              </a:solidFill>
              <a:latin typeface="Arial" panose="020B0604020202020204" pitchFamily="34" charset="0"/>
              <a:cs typeface="Arial" panose="020B0604020202020204" pitchFamily="34" charset="0"/>
            </a:endParaRPr>
          </a:p>
        </p:txBody>
      </p:sp>
      <p:sp>
        <p:nvSpPr>
          <p:cNvPr id="47" name="Rectangle 46">
            <a:extLst>
              <a:ext uri="{FF2B5EF4-FFF2-40B4-BE49-F238E27FC236}">
                <a16:creationId xmlns:a16="http://schemas.microsoft.com/office/drawing/2014/main" id="{57221367-E702-49DA-BC3E-96CFEF985CE1}"/>
              </a:ext>
            </a:extLst>
          </p:cNvPr>
          <p:cNvSpPr/>
          <p:nvPr/>
        </p:nvSpPr>
        <p:spPr>
          <a:xfrm>
            <a:off x="3704183" y="8944421"/>
            <a:ext cx="3165884" cy="286092"/>
          </a:xfrm>
          <a:prstGeom prst="rect">
            <a:avLst/>
          </a:prstGeom>
        </p:spPr>
        <p:txBody>
          <a:bodyPr wrap="square">
            <a:spAutoFit/>
          </a:bodyPr>
          <a:lstStyle/>
          <a:p>
            <a:pPr fontAlgn="base"/>
            <a:r>
              <a:rPr lang="en-GB" sz="1200" dirty="0">
                <a:solidFill>
                  <a:srgbClr val="000000"/>
                </a:solidFill>
                <a:latin typeface="Verdana" panose="020B0604030504040204" pitchFamily="34" charset="0"/>
              </a:rPr>
              <a:t>​</a:t>
            </a:r>
            <a:endParaRPr lang="en-GB" sz="1200" dirty="0">
              <a:solidFill>
                <a:srgbClr val="000000"/>
              </a:solidFill>
              <a:latin typeface="&amp;quot"/>
            </a:endParaRPr>
          </a:p>
        </p:txBody>
      </p:sp>
      <p:sp>
        <p:nvSpPr>
          <p:cNvPr id="3" name="TextBox 2">
            <a:extLst>
              <a:ext uri="{FF2B5EF4-FFF2-40B4-BE49-F238E27FC236}">
                <a16:creationId xmlns:a16="http://schemas.microsoft.com/office/drawing/2014/main" id="{6E3699BB-9666-707D-B4DB-A7B35576F35B}"/>
              </a:ext>
            </a:extLst>
          </p:cNvPr>
          <p:cNvSpPr txBox="1"/>
          <p:nvPr/>
        </p:nvSpPr>
        <p:spPr>
          <a:xfrm>
            <a:off x="311791" y="5040727"/>
            <a:ext cx="6942590" cy="954107"/>
          </a:xfrm>
          <a:prstGeom prst="rect">
            <a:avLst/>
          </a:prstGeom>
          <a:noFill/>
        </p:spPr>
        <p:txBody>
          <a:bodyPr wrap="square" rtlCol="0">
            <a:spAutoFit/>
          </a:bodyPr>
          <a:lstStyle/>
          <a:p>
            <a:pPr marL="171450" indent="-171450">
              <a:buFont typeface="Arial" panose="020B0604020202020204" pitchFamily="34" charset="0"/>
              <a:buChar char="•"/>
            </a:pPr>
            <a:r>
              <a:rPr lang="en-GB" sz="800" dirty="0">
                <a:latin typeface="Verdana" panose="020B0604030504040204" pitchFamily="34" charset="0"/>
                <a:ea typeface="Verdana" panose="020B0604030504040204" pitchFamily="34" charset="0"/>
              </a:rPr>
              <a:t>In general the summarised feedback is that residents are happy with the communications received from GRAHAM regarding the project, and quite a few commented on how helpful and polite GRAHAM staff and employees are, and enquiries are dealt with in a quickly and efficiently</a:t>
            </a:r>
            <a:endParaRPr lang="en-GB" sz="600" dirty="0">
              <a:latin typeface="Verdana" panose="020B0604030504040204" pitchFamily="34" charset="0"/>
              <a:ea typeface="Verdana" panose="020B0604030504040204" pitchFamily="34" charset="0"/>
            </a:endParaRPr>
          </a:p>
          <a:p>
            <a:endParaRPr lang="en-GB" sz="800" dirty="0">
              <a:latin typeface="Verdana" panose="020B0604030504040204" pitchFamily="34" charset="0"/>
              <a:ea typeface="Verdana" panose="020B0604030504040204" pitchFamily="34" charset="0"/>
            </a:endParaRPr>
          </a:p>
          <a:p>
            <a:endParaRPr lang="en-GB" sz="800" dirty="0">
              <a:latin typeface="Verdana" panose="020B0604030504040204" pitchFamily="34" charset="0"/>
              <a:ea typeface="Verdana" panose="020B0604030504040204" pitchFamily="34" charset="0"/>
            </a:endParaRPr>
          </a:p>
          <a:p>
            <a:pPr marL="228600" indent="-228600">
              <a:buAutoNum type="arabicPlain"/>
            </a:pPr>
            <a:endParaRPr lang="en-GB" sz="800" dirty="0">
              <a:latin typeface="Verdana" panose="020B0604030504040204" pitchFamily="34" charset="0"/>
              <a:ea typeface="Verdana" panose="020B0604030504040204" pitchFamily="34" charset="0"/>
            </a:endParaRPr>
          </a:p>
          <a:p>
            <a:pPr marL="228600" indent="-228600">
              <a:buAutoNum type="arabicPlain"/>
            </a:pPr>
            <a:endParaRPr lang="en-GB" sz="800" dirty="0">
              <a:latin typeface="Verdana" panose="020B0604030504040204" pitchFamily="34" charset="0"/>
              <a:ea typeface="Verdana" panose="020B0604030504040204" pitchFamily="34" charset="0"/>
            </a:endParaRPr>
          </a:p>
        </p:txBody>
      </p:sp>
      <p:sp>
        <p:nvSpPr>
          <p:cNvPr id="23" name="TextBox 22">
            <a:extLst>
              <a:ext uri="{FF2B5EF4-FFF2-40B4-BE49-F238E27FC236}">
                <a16:creationId xmlns:a16="http://schemas.microsoft.com/office/drawing/2014/main" id="{9B7C2B71-76AA-26B8-E14C-ECCAD66BA705}"/>
              </a:ext>
            </a:extLst>
          </p:cNvPr>
          <p:cNvSpPr txBox="1"/>
          <p:nvPr/>
        </p:nvSpPr>
        <p:spPr>
          <a:xfrm>
            <a:off x="267835" y="9319093"/>
            <a:ext cx="7027180" cy="1015663"/>
          </a:xfrm>
          <a:prstGeom prst="rect">
            <a:avLst/>
          </a:prstGeom>
          <a:noFill/>
        </p:spPr>
        <p:txBody>
          <a:bodyPr wrap="square" rtlCol="0">
            <a:spAutoFit/>
          </a:bodyPr>
          <a:lstStyle/>
          <a:p>
            <a:pPr algn="ctr"/>
            <a:r>
              <a:rPr lang="en-GB" sz="1000" dirty="0">
                <a:solidFill>
                  <a:schemeClr val="bg1"/>
                </a:solidFill>
                <a:latin typeface="Verdana" panose="020B0604030504040204" pitchFamily="34" charset="0"/>
                <a:ea typeface="Verdana" panose="020B0604030504040204" pitchFamily="34" charset="0"/>
              </a:rPr>
              <a:t>Thank you to those of you who took the time to complete questionnaires. We would hope to have a higher proportion of residents complete next time. </a:t>
            </a:r>
          </a:p>
          <a:p>
            <a:pPr algn="ctr"/>
            <a:endParaRPr lang="en-GB" sz="1000" dirty="0">
              <a:solidFill>
                <a:schemeClr val="bg1"/>
              </a:solidFill>
              <a:latin typeface="Verdana" panose="020B0604030504040204" pitchFamily="34" charset="0"/>
              <a:ea typeface="Verdana" panose="020B0604030504040204" pitchFamily="34" charset="0"/>
            </a:endParaRPr>
          </a:p>
          <a:p>
            <a:pPr algn="ctr"/>
            <a:r>
              <a:rPr lang="en-GB" sz="1000" dirty="0">
                <a:solidFill>
                  <a:schemeClr val="bg1"/>
                </a:solidFill>
                <a:latin typeface="Verdana" panose="020B0604030504040204" pitchFamily="34" charset="0"/>
                <a:ea typeface="Verdana" panose="020B0604030504040204" pitchFamily="34" charset="0"/>
              </a:rPr>
              <a:t>As always, please do come to us straight away with any issues so that we can endeavour to resolve as soon as practically possible. Email Samantha Key at </a:t>
            </a:r>
            <a:r>
              <a:rPr lang="en-GB" sz="1000" dirty="0">
                <a:solidFill>
                  <a:schemeClr val="bg1"/>
                </a:solidFill>
                <a:latin typeface="Verdana" panose="020B0604030504040204" pitchFamily="34" charset="0"/>
                <a:ea typeface="Verdana" panose="020B0604030504040204" pitchFamily="34" charset="0"/>
                <a:hlinkClick r:id="rId3"/>
              </a:rPr>
              <a:t>buildingsouthcustomerrelations@graham.co.uk</a:t>
            </a:r>
            <a:r>
              <a:rPr lang="en-GB" sz="1000" dirty="0">
                <a:solidFill>
                  <a:schemeClr val="bg1"/>
                </a:solidFill>
                <a:latin typeface="Verdana" panose="020B0604030504040204" pitchFamily="34" charset="0"/>
                <a:ea typeface="Verdana" panose="020B0604030504040204" pitchFamily="34" charset="0"/>
              </a:rPr>
              <a:t> or call 07391 185430.</a:t>
            </a:r>
          </a:p>
        </p:txBody>
      </p:sp>
      <p:sp>
        <p:nvSpPr>
          <p:cNvPr id="29" name="TextBox 28">
            <a:extLst>
              <a:ext uri="{FF2B5EF4-FFF2-40B4-BE49-F238E27FC236}">
                <a16:creationId xmlns:a16="http://schemas.microsoft.com/office/drawing/2014/main" id="{89CC8BE5-34F1-0FF5-53B3-BA741CD67749}"/>
              </a:ext>
            </a:extLst>
          </p:cNvPr>
          <p:cNvSpPr txBox="1"/>
          <p:nvPr/>
        </p:nvSpPr>
        <p:spPr>
          <a:xfrm>
            <a:off x="310129" y="7981495"/>
            <a:ext cx="6759027" cy="677108"/>
          </a:xfrm>
          <a:prstGeom prst="rect">
            <a:avLst/>
          </a:prstGeom>
          <a:noFill/>
        </p:spPr>
        <p:txBody>
          <a:bodyPr wrap="square" rtlCol="0">
            <a:spAutoFit/>
          </a:bodyPr>
          <a:lstStyle/>
          <a:p>
            <a:pPr marL="171450" indent="-171450">
              <a:buFont typeface="Arial" panose="020B0604020202020204" pitchFamily="34" charset="0"/>
              <a:buChar char="•"/>
            </a:pPr>
            <a:r>
              <a:rPr lang="en-GB" sz="800" dirty="0">
                <a:latin typeface="Verdana" panose="020B0604030504040204" pitchFamily="34" charset="0"/>
                <a:ea typeface="Verdana" panose="020B0604030504040204" pitchFamily="34" charset="0"/>
              </a:rPr>
              <a:t>The general consensus is that the level of service is far exceeding expectation, which is lovely to hear. There were some comments regarding the upkeep of the estate, which have been dealt with. There were some issues with traffic management and areas of the estate that needed attention, all of which have been shared with the relevant authorities.</a:t>
            </a:r>
          </a:p>
          <a:p>
            <a:pPr marL="228600" indent="-228600">
              <a:buAutoNum type="arabicPlain"/>
            </a:pPr>
            <a:endParaRPr lang="en-GB" sz="800" dirty="0">
              <a:latin typeface="Verdana" panose="020B0604030504040204" pitchFamily="34" charset="0"/>
              <a:ea typeface="Verdana" panose="020B0604030504040204" pitchFamily="34" charset="0"/>
            </a:endParaRPr>
          </a:p>
          <a:p>
            <a:pPr marL="228600" indent="-228600">
              <a:buAutoNum type="arabicPlain"/>
            </a:pPr>
            <a:endParaRPr lang="en-GB" sz="600" dirty="0"/>
          </a:p>
        </p:txBody>
      </p:sp>
      <p:pic>
        <p:nvPicPr>
          <p:cNvPr id="36" name="Picture 35">
            <a:extLst>
              <a:ext uri="{FF2B5EF4-FFF2-40B4-BE49-F238E27FC236}">
                <a16:creationId xmlns:a16="http://schemas.microsoft.com/office/drawing/2014/main" id="{59A0609F-EEA5-0964-FD25-E750C8113C2C}"/>
              </a:ext>
            </a:extLst>
          </p:cNvPr>
          <p:cNvPicPr>
            <a:picLocks noChangeAspect="1"/>
          </p:cNvPicPr>
          <p:nvPr/>
        </p:nvPicPr>
        <p:blipFill>
          <a:blip r:embed="rId4"/>
          <a:stretch>
            <a:fillRect/>
          </a:stretch>
        </p:blipFill>
        <p:spPr>
          <a:xfrm>
            <a:off x="3420094" y="1362024"/>
            <a:ext cx="3832625" cy="1428069"/>
          </a:xfrm>
          <a:prstGeom prst="rect">
            <a:avLst/>
          </a:prstGeom>
        </p:spPr>
      </p:pic>
      <p:sp>
        <p:nvSpPr>
          <p:cNvPr id="34" name="TextBox 33">
            <a:extLst>
              <a:ext uri="{FF2B5EF4-FFF2-40B4-BE49-F238E27FC236}">
                <a16:creationId xmlns:a16="http://schemas.microsoft.com/office/drawing/2014/main" id="{76FFDD21-24F1-C042-8A36-50B18C2B10A2}"/>
              </a:ext>
            </a:extLst>
          </p:cNvPr>
          <p:cNvSpPr txBox="1"/>
          <p:nvPr/>
        </p:nvSpPr>
        <p:spPr>
          <a:xfrm>
            <a:off x="310129" y="934890"/>
            <a:ext cx="3546384" cy="338554"/>
          </a:xfrm>
          <a:prstGeom prst="rect">
            <a:avLst/>
          </a:prstGeom>
          <a:noFill/>
        </p:spPr>
        <p:txBody>
          <a:bodyPr wrap="square" rtlCol="0">
            <a:spAutoFit/>
          </a:bodyPr>
          <a:lstStyle/>
          <a:p>
            <a:pPr marL="171450" indent="-171450">
              <a:buFont typeface="Arial" panose="020B0604020202020204" pitchFamily="34" charset="0"/>
              <a:buChar char="•"/>
            </a:pPr>
            <a:r>
              <a:rPr lang="en-GB" sz="800" dirty="0">
                <a:latin typeface="Verdana" panose="020B0604030504040204" pitchFamily="34" charset="0"/>
                <a:ea typeface="Verdana" panose="020B0604030504040204" pitchFamily="34" charset="0"/>
              </a:rPr>
              <a:t>How satisfied are you with the information being sent (with 10 being ‘Extremely Satisfied’ and 1 being ‘Not Satisfied’)?</a:t>
            </a:r>
          </a:p>
        </p:txBody>
      </p:sp>
      <p:pic>
        <p:nvPicPr>
          <p:cNvPr id="9" name="Picture 8">
            <a:extLst>
              <a:ext uri="{FF2B5EF4-FFF2-40B4-BE49-F238E27FC236}">
                <a16:creationId xmlns:a16="http://schemas.microsoft.com/office/drawing/2014/main" id="{A98F6725-5D0D-2CB4-D372-9BBB20060E8B}"/>
              </a:ext>
            </a:extLst>
          </p:cNvPr>
          <p:cNvPicPr>
            <a:picLocks noChangeAspect="1"/>
          </p:cNvPicPr>
          <p:nvPr/>
        </p:nvPicPr>
        <p:blipFill>
          <a:blip r:embed="rId5"/>
          <a:stretch>
            <a:fillRect/>
          </a:stretch>
        </p:blipFill>
        <p:spPr>
          <a:xfrm>
            <a:off x="2810466" y="3717167"/>
            <a:ext cx="4440260" cy="942230"/>
          </a:xfrm>
          <a:prstGeom prst="rect">
            <a:avLst/>
          </a:prstGeom>
        </p:spPr>
      </p:pic>
      <p:sp>
        <p:nvSpPr>
          <p:cNvPr id="10" name="TextBox 9">
            <a:extLst>
              <a:ext uri="{FF2B5EF4-FFF2-40B4-BE49-F238E27FC236}">
                <a16:creationId xmlns:a16="http://schemas.microsoft.com/office/drawing/2014/main" id="{AB3EAD94-DC7F-4E29-9403-23CEF3A1A8F9}"/>
              </a:ext>
            </a:extLst>
          </p:cNvPr>
          <p:cNvSpPr txBox="1"/>
          <p:nvPr/>
        </p:nvSpPr>
        <p:spPr>
          <a:xfrm>
            <a:off x="310129" y="3863816"/>
            <a:ext cx="2438699" cy="461665"/>
          </a:xfrm>
          <a:prstGeom prst="rect">
            <a:avLst/>
          </a:prstGeom>
          <a:noFill/>
        </p:spPr>
        <p:txBody>
          <a:bodyPr wrap="square" rtlCol="0">
            <a:spAutoFit/>
          </a:bodyPr>
          <a:lstStyle/>
          <a:p>
            <a:pPr marL="171450" indent="-171450">
              <a:buFont typeface="Arial" panose="020B0604020202020204" pitchFamily="34" charset="0"/>
              <a:buChar char="•"/>
            </a:pPr>
            <a:r>
              <a:rPr lang="en-GB" sz="800" dirty="0">
                <a:latin typeface="Verdana" panose="020B0604030504040204" pitchFamily="34" charset="0"/>
                <a:ea typeface="Verdana" panose="020B0604030504040204" pitchFamily="34" charset="0"/>
              </a:rPr>
              <a:t>Have you or your organisation ever contacted the GRAHAM Project Team with an enquiry? </a:t>
            </a:r>
          </a:p>
        </p:txBody>
      </p:sp>
      <p:sp>
        <p:nvSpPr>
          <p:cNvPr id="11" name="TextBox 10">
            <a:extLst>
              <a:ext uri="{FF2B5EF4-FFF2-40B4-BE49-F238E27FC236}">
                <a16:creationId xmlns:a16="http://schemas.microsoft.com/office/drawing/2014/main" id="{4C925766-A78C-B7C3-2EEF-CDB709BFF11F}"/>
              </a:ext>
            </a:extLst>
          </p:cNvPr>
          <p:cNvSpPr txBox="1"/>
          <p:nvPr/>
        </p:nvSpPr>
        <p:spPr>
          <a:xfrm>
            <a:off x="310129" y="6185992"/>
            <a:ext cx="3546384" cy="830997"/>
          </a:xfrm>
          <a:prstGeom prst="rect">
            <a:avLst/>
          </a:prstGeom>
          <a:noFill/>
        </p:spPr>
        <p:txBody>
          <a:bodyPr wrap="square" rtlCol="0">
            <a:spAutoFit/>
          </a:bodyPr>
          <a:lstStyle/>
          <a:p>
            <a:pPr marL="171450" indent="-171450">
              <a:buFont typeface="Arial" panose="020B0604020202020204" pitchFamily="34" charset="0"/>
              <a:buChar char="•"/>
            </a:pPr>
            <a:r>
              <a:rPr lang="en-GB" sz="800" dirty="0">
                <a:latin typeface="Verdana" panose="020B0604030504040204" pitchFamily="34" charset="0"/>
                <a:ea typeface="Verdana" panose="020B0604030504040204" pitchFamily="34" charset="0"/>
              </a:rPr>
              <a:t>How satisfied are you with the level of service (with 10 being ‘Extremely Satisfied’ and 1 being ‘Not Satisfied’)?</a:t>
            </a:r>
            <a:endParaRPr lang="en-GB" sz="600" dirty="0">
              <a:latin typeface="Verdana" panose="020B0604030504040204" pitchFamily="34" charset="0"/>
              <a:ea typeface="Verdana" panose="020B0604030504040204" pitchFamily="34" charset="0"/>
            </a:endParaRPr>
          </a:p>
          <a:p>
            <a:endParaRPr lang="en-GB" sz="800" dirty="0">
              <a:latin typeface="Verdana" panose="020B0604030504040204" pitchFamily="34" charset="0"/>
              <a:ea typeface="Verdana" panose="020B0604030504040204" pitchFamily="34" charset="0"/>
            </a:endParaRPr>
          </a:p>
          <a:p>
            <a:endParaRPr lang="en-GB" sz="800" dirty="0">
              <a:latin typeface="Verdana" panose="020B0604030504040204" pitchFamily="34" charset="0"/>
              <a:ea typeface="Verdana" panose="020B0604030504040204" pitchFamily="34" charset="0"/>
            </a:endParaRPr>
          </a:p>
          <a:p>
            <a:pPr marL="228600" indent="-228600">
              <a:buAutoNum type="arabicPlain"/>
            </a:pPr>
            <a:endParaRPr lang="en-GB" sz="800" dirty="0">
              <a:latin typeface="Verdana" panose="020B0604030504040204" pitchFamily="34" charset="0"/>
              <a:ea typeface="Verdana" panose="020B0604030504040204" pitchFamily="34" charset="0"/>
            </a:endParaRPr>
          </a:p>
          <a:p>
            <a:pPr marL="228600" indent="-228600">
              <a:buAutoNum type="arabicPlain"/>
            </a:pPr>
            <a:endParaRPr lang="en-GB" sz="8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9730418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Construction Document" ma:contentTypeID="0x0101005C73616060B93C448DC923B532330F920400F172E6EDE28F1642911038C14ADAF597" ma:contentTypeVersion="15" ma:contentTypeDescription="Construction Document content type" ma:contentTypeScope="" ma:versionID="b31591b0067d61c8e27ff2c8a149859f">
  <xsd:schema xmlns:xsd="http://www.w3.org/2001/XMLSchema" xmlns:xs="http://www.w3.org/2001/XMLSchema" xmlns:p="http://schemas.microsoft.com/office/2006/metadata/properties" xmlns:ns1="563146ea-6e9f-4b5f-be61-9387fd620de8" xmlns:ns3="f5820c80-7c86-4245-b17e-49f543729aad" targetNamespace="http://schemas.microsoft.com/office/2006/metadata/properties" ma:root="true" ma:fieldsID="58d4e4f838630eb0b0fba4fc764684cf" ns1:_="" ns3:_="">
    <xsd:import namespace="563146ea-6e9f-4b5f-be61-9387fd620de8"/>
    <xsd:import namespace="f5820c80-7c86-4245-b17e-49f543729aad"/>
    <xsd:element name="properties">
      <xsd:complexType>
        <xsd:sequence>
          <xsd:element name="documentManagement">
            <xsd:complexType>
              <xsd:all>
                <xsd:element ref="ns1:i563f09cab2a477db80797f8f62a6186" minOccurs="0"/>
                <xsd:element ref="ns1:TaxCatchAll" minOccurs="0"/>
                <xsd:element ref="ns1:TaxCatchAllLabel" minOccurs="0"/>
                <xsd:element ref="ns1:j0af011334774195b6e118089adb09f0" minOccurs="0"/>
                <xsd:element ref="ns1:k486926c67dc47168272e2f05dcaeca6" minOccurs="0"/>
                <xsd:element ref="ns3:MediaServiceMetadata" minOccurs="0"/>
                <xsd:element ref="ns3:MediaServiceFastMetadata" minOccurs="0"/>
                <xsd:element ref="ns3:MediaServiceSearchProperties" minOccurs="0"/>
                <xsd:element ref="ns3:MediaServiceObjectDetectorVersions" minOccurs="0"/>
                <xsd:element ref="ns3:lcf76f155ced4ddcb4097134ff3c332f" minOccurs="0"/>
                <xsd:element ref="ns3:MediaServiceDateTaken" minOccurs="0"/>
                <xsd:element ref="ns3:MediaServiceOCR" minOccurs="0"/>
                <xsd:element ref="ns3:MediaServiceGenerationTime" minOccurs="0"/>
                <xsd:element ref="ns3:MediaServiceEventHashCode"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3146ea-6e9f-4b5f-be61-9387fd620de8" elementFormDefault="qualified">
    <xsd:import namespace="http://schemas.microsoft.com/office/2006/documentManagement/types"/>
    <xsd:import namespace="http://schemas.microsoft.com/office/infopath/2007/PartnerControls"/>
    <xsd:element name="i563f09cab2a477db80797f8f62a6186" ma:index="8" nillable="true" ma:taxonomy="true" ma:internalName="i563f09cab2a477db80797f8f62a6186" ma:taxonomyFieldName="Division" ma:displayName="Division" ma:default="1;#Building|7de40a14-f842-4fda-abe7-223dfd5c7036" ma:fieldId="{2563f09c-ab2a-477d-b807-97f8f62a6186}" ma:sspId="fb1deb11-62d7-4d69-b5b4-17bb4121b025" ma:termSetId="2d0b31da-9e90-4045-aa31-814c85d7dc05"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09e00f57-574b-4587-904c-e0888a0d7d86}" ma:internalName="TaxCatchAll" ma:showField="CatchAllData" ma:web="563146ea-6e9f-4b5f-be61-9387fd620de8">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09e00f57-574b-4587-904c-e0888a0d7d86}" ma:internalName="TaxCatchAllLabel" ma:readOnly="true" ma:showField="CatchAllDataLabel" ma:web="563146ea-6e9f-4b5f-be61-9387fd620de8">
      <xsd:complexType>
        <xsd:complexContent>
          <xsd:extension base="dms:MultiChoiceLookup">
            <xsd:sequence>
              <xsd:element name="Value" type="dms:Lookup" maxOccurs="unbounded" minOccurs="0" nillable="true"/>
            </xsd:sequence>
          </xsd:extension>
        </xsd:complexContent>
      </xsd:complexType>
    </xsd:element>
    <xsd:element name="j0af011334774195b6e118089adb09f0" ma:index="12" nillable="true" ma:taxonomy="true" ma:internalName="j0af011334774195b6e118089adb09f0" ma:taxonomyFieldName="Framework" ma:displayName="Framework" ma:readOnly="false" ma:default="2;#Non-Framework|424f960d-a2b3-4946-b9a0-abc910bc770e" ma:fieldId="{30af0113-3477-4195-b6e1-18089adb09f0}" ma:sspId="fb1deb11-62d7-4d69-b5b4-17bb4121b025" ma:termSetId="0a7110bd-fddd-4956-968d-08e734e17577" ma:anchorId="00000000-0000-0000-0000-000000000000" ma:open="false" ma:isKeyword="false">
      <xsd:complexType>
        <xsd:sequence>
          <xsd:element ref="pc:Terms" minOccurs="0" maxOccurs="1"/>
        </xsd:sequence>
      </xsd:complexType>
    </xsd:element>
    <xsd:element name="k486926c67dc47168272e2f05dcaeca6" ma:index="14" nillable="true" ma:taxonomy="true" ma:internalName="k486926c67dc47168272e2f05dcaeca6" ma:taxonomyFieldName="ProjectName" ma:displayName="Project Name" ma:default="3;#Milton Keynes Lakes Redevelopment|f9bf8a1e-31d7-462e-ab82-603678c11911" ma:fieldId="{4486926c-67dc-4716-8272-e2f05dcaeca6}" ma:sspId="fb1deb11-62d7-4d69-b5b4-17bb4121b025" ma:termSetId="ef19f4d8-7a62-424b-81ea-78c54e000f08"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5820c80-7c86-4245-b17e-49f543729aad" elementFormDefault="qualified">
    <xsd:import namespace="http://schemas.microsoft.com/office/2006/documentManagement/types"/>
    <xsd:import namespace="http://schemas.microsoft.com/office/infopath/2007/PartnerControls"/>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b1deb11-62d7-4d69-b5b4-17bb4121b025" ma:termSetId="09814cd3-568e-fe90-9814-8d621ff8fb84" ma:anchorId="fba54fb3-c3e1-fe81-a776-ca4b69148c4d" ma:open="true" ma:isKeyword="false">
      <xsd:complexType>
        <xsd:sequence>
          <xsd:element ref="pc:Terms" minOccurs="0" maxOccurs="1"/>
        </xsd:sequence>
      </xsd:complexType>
    </xsd:element>
    <xsd:element name="MediaServiceDateTaken" ma:index="22" nillable="true" ma:displayName="MediaServiceDateTaken" ma:hidden="true" ma:indexed="true" ma:internalName="MediaServiceDateTaken" ma:readOnly="true">
      <xsd:simpleType>
        <xsd:restriction base="dms:Text"/>
      </xsd:simpleType>
    </xsd:element>
    <xsd:element name="MediaServiceOCR" ma:index="23" nillable="true" ma:displayName="Extracted Text" ma:internalName="MediaServiceOCR" ma:readOnly="true">
      <xsd:simpleType>
        <xsd:restriction base="dms:Note">
          <xsd:maxLength value="255"/>
        </xsd:restriction>
      </xsd:simpleType>
    </xsd:element>
    <xsd:element name="MediaServiceGenerationTime" ma:index="24" nillable="true" ma:displayName="MediaServiceGenerationTime" ma:hidden="true" ma:internalName="MediaServiceGenerationTime" ma:readOnly="true">
      <xsd:simpleType>
        <xsd:restriction base="dms:Text"/>
      </xsd:simpleType>
    </xsd:element>
    <xsd:element name="MediaServiceEventHashCode" ma:index="25" nillable="true" ma:displayName="MediaServiceEventHashCode" ma:hidden="true" ma:internalName="MediaServiceEventHashCode" ma:readOnly="true">
      <xsd:simpleType>
        <xsd:restriction base="dms:Text"/>
      </xsd:simpleType>
    </xsd:element>
    <xsd:element name="MediaServiceLocation" ma:index="26" nillable="true" ma:displayName="Location" ma:indexed="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63146ea-6e9f-4b5f-be61-9387fd620de8">
      <Value>31</Value>
      <Value>2</Value>
      <Value>1</Value>
    </TaxCatchAll>
    <k486926c67dc47168272e2f05dcaeca6 xmlns="563146ea-6e9f-4b5f-be61-9387fd620de8">
      <Terms xmlns="http://schemas.microsoft.com/office/infopath/2007/PartnerControls">
        <TermInfo xmlns="http://schemas.microsoft.com/office/infopath/2007/PartnerControls">
          <TermName xmlns="http://schemas.microsoft.com/office/infopath/2007/PartnerControls">Former Osney Power Station</TermName>
          <TermId xmlns="http://schemas.microsoft.com/office/infopath/2007/PartnerControls">7ba3a917-3b95-497e-b563-79325f70f1b0</TermId>
        </TermInfo>
      </Terms>
    </k486926c67dc47168272e2f05dcaeca6>
    <i563f09cab2a477db80797f8f62a6186 xmlns="563146ea-6e9f-4b5f-be61-9387fd620de8">
      <Terms xmlns="http://schemas.microsoft.com/office/infopath/2007/PartnerControls">
        <TermInfo xmlns="http://schemas.microsoft.com/office/infopath/2007/PartnerControls">
          <TermName xmlns="http://schemas.microsoft.com/office/infopath/2007/PartnerControls">Building</TermName>
          <TermId xmlns="http://schemas.microsoft.com/office/infopath/2007/PartnerControls">7de40a14-f842-4fda-abe7-223dfd5c7036</TermId>
        </TermInfo>
      </Terms>
    </i563f09cab2a477db80797f8f62a6186>
    <j0af011334774195b6e118089adb09f0 xmlns="563146ea-6e9f-4b5f-be61-9387fd620de8">
      <Terms xmlns="http://schemas.microsoft.com/office/infopath/2007/PartnerControls">
        <TermInfo xmlns="http://schemas.microsoft.com/office/infopath/2007/PartnerControls">
          <TermName xmlns="http://schemas.microsoft.com/office/infopath/2007/PartnerControls">Non-Framework</TermName>
          <TermId xmlns="http://schemas.microsoft.com/office/infopath/2007/PartnerControls">424f960d-a2b3-4946-b9a0-abc910bc770e</TermId>
        </TermInfo>
      </Terms>
    </j0af011334774195b6e118089adb09f0>
    <lcf76f155ced4ddcb4097134ff3c332f xmlns="f5820c80-7c86-4245-b17e-49f543729aa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181D16F-BBF9-41B9-91E0-1E31559D32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3146ea-6e9f-4b5f-be61-9387fd620de8"/>
    <ds:schemaRef ds:uri="f5820c80-7c86-4245-b17e-49f543729a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2346FA3-C9A7-42C4-8D63-47AD334F3697}">
  <ds:schemaRefs>
    <ds:schemaRef ds:uri="http://schemas.microsoft.com/sharepoint/v3/contenttype/forms"/>
  </ds:schemaRefs>
</ds:datastoreItem>
</file>

<file path=customXml/itemProps3.xml><?xml version="1.0" encoding="utf-8"?>
<ds:datastoreItem xmlns:ds="http://schemas.openxmlformats.org/officeDocument/2006/customXml" ds:itemID="{F9F84C2F-80CB-4BC9-A09B-676704B3D382}">
  <ds:schemaRefs>
    <ds:schemaRef ds:uri="http://purl.org/dc/elements/1.1/"/>
    <ds:schemaRef ds:uri="http://schemas.openxmlformats.org/package/2006/metadata/core-properties"/>
    <ds:schemaRef ds:uri="563146ea-6e9f-4b5f-be61-9387fd620de8"/>
    <ds:schemaRef ds:uri="http://schemas.microsoft.com/office/2006/documentManagement/types"/>
    <ds:schemaRef ds:uri="http://purl.org/dc/dcmitype/"/>
    <ds:schemaRef ds:uri="http://www.w3.org/XML/1998/namespace"/>
    <ds:schemaRef ds:uri="http://schemas.microsoft.com/office/2006/metadata/properties"/>
    <ds:schemaRef ds:uri="http://purl.org/dc/terms/"/>
    <ds:schemaRef ds:uri="http://schemas.microsoft.com/office/infopath/2007/PartnerControls"/>
    <ds:schemaRef ds:uri="f5820c80-7c86-4245-b17e-49f543729aad"/>
  </ds:schemaRefs>
</ds:datastoreItem>
</file>

<file path=docProps/app.xml><?xml version="1.0" encoding="utf-8"?>
<Properties xmlns="http://schemas.openxmlformats.org/officeDocument/2006/extended-properties" xmlns:vt="http://schemas.openxmlformats.org/officeDocument/2006/docPropsVTypes">
  <TotalTime>79593</TotalTime>
  <Words>418</Words>
  <Application>Microsoft Office PowerPoint</Application>
  <PresentationFormat>Custom</PresentationFormat>
  <Paragraphs>44</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&amp;quot</vt:lpstr>
      <vt:lpstr>Arial</vt:lpstr>
      <vt:lpstr>Calibri</vt:lpstr>
      <vt:lpstr>Courier New</vt:lpstr>
      <vt:lpstr>Verdana</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Stevenson</dc:creator>
  <cp:lastModifiedBy>Samantha Key</cp:lastModifiedBy>
  <cp:revision>709</cp:revision>
  <cp:lastPrinted>2024-09-25T14:48:51Z</cp:lastPrinted>
  <dcterms:created xsi:type="dcterms:W3CDTF">1601-01-01T00:00:00Z</dcterms:created>
  <dcterms:modified xsi:type="dcterms:W3CDTF">2024-09-30T13:37:25Z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0x0101005C73616060B93C448DC923B532330F920400F172E6EDE28F1642911038C14ADAF597</vt:lpwstr>
  </property>
  <property fmtid="{D5CDD505-2E9C-101B-9397-08002B2CF9AE}" pid="3" name="AuthorIds_UIVersion_512">
    <vt:lpwstr>22</vt:lpwstr>
  </property>
  <property fmtid="{D5CDD505-2E9C-101B-9397-08002B2CF9AE}" pid="4" name="AuthorIds_UIVersion_1024">
    <vt:lpwstr>22</vt:lpwstr>
  </property>
  <property fmtid="{D5CDD505-2E9C-101B-9397-08002B2CF9AE}" pid="5" name="Division">
    <vt:lpwstr>1;#Building|7de40a14-f842-4fda-abe7-223dfd5c7036</vt:lpwstr>
  </property>
  <property fmtid="{D5CDD505-2E9C-101B-9397-08002B2CF9AE}" pid="6" name="Framework">
    <vt:lpwstr>2;#Non-Framework|424f960d-a2b3-4946-b9a0-abc910bc770e</vt:lpwstr>
  </property>
  <property fmtid="{D5CDD505-2E9C-101B-9397-08002B2CF9AE}" pid="7" name="MediaServiceImageTags">
    <vt:lpwstr/>
  </property>
  <property fmtid="{D5CDD505-2E9C-101B-9397-08002B2CF9AE}" pid="8" name="ProjectName">
    <vt:lpwstr>31;#Former Osney Power Station|7ba3a917-3b95-497e-b563-79325f70f1b0</vt:lpwstr>
  </property>
</Properties>
</file>